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7"/>
  </p:notesMasterIdLst>
  <p:handoutMasterIdLst>
    <p:handoutMasterId r:id="rId48"/>
  </p:handoutMasterIdLst>
  <p:sldIdLst>
    <p:sldId id="453" r:id="rId2"/>
    <p:sldId id="270" r:id="rId3"/>
    <p:sldId id="271" r:id="rId4"/>
    <p:sldId id="272" r:id="rId5"/>
    <p:sldId id="508" r:id="rId6"/>
    <p:sldId id="260" r:id="rId7"/>
    <p:sldId id="261" r:id="rId8"/>
    <p:sldId id="262" r:id="rId9"/>
    <p:sldId id="263" r:id="rId10"/>
    <p:sldId id="474" r:id="rId11"/>
    <p:sldId id="276" r:id="rId12"/>
    <p:sldId id="459" r:id="rId13"/>
    <p:sldId id="458" r:id="rId14"/>
    <p:sldId id="460" r:id="rId15"/>
    <p:sldId id="461" r:id="rId16"/>
    <p:sldId id="462" r:id="rId17"/>
    <p:sldId id="463" r:id="rId18"/>
    <p:sldId id="510" r:id="rId19"/>
    <p:sldId id="465" r:id="rId20"/>
    <p:sldId id="466" r:id="rId21"/>
    <p:sldId id="467" r:id="rId22"/>
    <p:sldId id="430" r:id="rId23"/>
    <p:sldId id="509" r:id="rId24"/>
    <p:sldId id="495" r:id="rId25"/>
    <p:sldId id="268" r:id="rId26"/>
    <p:sldId id="269" r:id="rId27"/>
    <p:sldId id="512" r:id="rId28"/>
    <p:sldId id="513" r:id="rId29"/>
    <p:sldId id="500" r:id="rId30"/>
    <p:sldId id="273" r:id="rId31"/>
    <p:sldId id="275" r:id="rId32"/>
    <p:sldId id="514" r:id="rId33"/>
    <p:sldId id="279" r:id="rId34"/>
    <p:sldId id="280" r:id="rId35"/>
    <p:sldId id="480" r:id="rId36"/>
    <p:sldId id="487" r:id="rId37"/>
    <p:sldId id="426" r:id="rId38"/>
    <p:sldId id="472" r:id="rId39"/>
    <p:sldId id="470" r:id="rId40"/>
    <p:sldId id="425" r:id="rId41"/>
    <p:sldId id="457" r:id="rId42"/>
    <p:sldId id="386" r:id="rId43"/>
    <p:sldId id="382" r:id="rId44"/>
    <p:sldId id="454" r:id="rId45"/>
    <p:sldId id="307" r:id="rId46"/>
  </p:sldIdLst>
  <p:sldSz cx="9144000" cy="6858000" type="screen4x3"/>
  <p:notesSz cx="7010400" cy="92964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9FF"/>
    <a:srgbClr val="0080FF"/>
    <a:srgbClr val="7EAA00"/>
    <a:srgbClr val="F7E421"/>
    <a:srgbClr val="8F8A7C"/>
    <a:srgbClr val="464749"/>
    <a:srgbClr val="008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982" autoAdjust="0"/>
  </p:normalViewPr>
  <p:slideViewPr>
    <p:cSldViewPr snapToGrid="0" snapToObjects="1" showGuides="1">
      <p:cViewPr varScale="1">
        <p:scale>
          <a:sx n="77" d="100"/>
          <a:sy n="77" d="100"/>
        </p:scale>
        <p:origin x="114" y="5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90115"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vl1pPr>
          </a:lstStyle>
          <a:p>
            <a:pPr>
              <a:defRPr/>
            </a:pPr>
            <a:fld id="{2F86E6FC-8829-144B-9622-E69CCD65E46D}" type="datetime1">
              <a:rPr lang="en-US"/>
              <a:pPr>
                <a:defRPr/>
              </a:pPr>
              <a:t>2/3/2020</a:t>
            </a:fld>
            <a:endParaRPr lang="en-US"/>
          </a:p>
        </p:txBody>
      </p:sp>
      <p:sp>
        <p:nvSpPr>
          <p:cNvPr id="90116"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90117"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pPr>
              <a:defRPr/>
            </a:pPr>
            <a:fld id="{82CF1D0D-B04B-E14E-8251-FD9FAA018361}" type="slidenum">
              <a:rPr lang="en-US"/>
              <a:pPr>
                <a:defRPr/>
              </a:pPr>
              <a:t>‹#›</a:t>
            </a:fld>
            <a:endParaRPr lang="en-US"/>
          </a:p>
        </p:txBody>
      </p:sp>
    </p:spTree>
    <p:extLst>
      <p:ext uri="{BB962C8B-B14F-4D97-AF65-F5344CB8AC3E}">
        <p14:creationId xmlns:p14="http://schemas.microsoft.com/office/powerpoint/2010/main" val="41846808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defRPr>
            </a:lvl1pPr>
          </a:lstStyle>
          <a:p>
            <a:pPr>
              <a:defRPr/>
            </a:pPr>
            <a:fld id="{72C9D7B1-08CB-7D47-A64D-1EA8D16F89C2}" type="datetime1">
              <a:rPr lang="en-US"/>
              <a:pPr>
                <a:defRPr/>
              </a:pPr>
              <a:t>2/3/2020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charset="0"/>
              </a:defRPr>
            </a:lvl1pPr>
          </a:lstStyle>
          <a:p>
            <a:pPr>
              <a:defRPr/>
            </a:pPr>
            <a:fld id="{2A2AD29D-3BBD-9D46-A210-FB3FF861247E}" type="slidenum">
              <a:rPr lang="en-US"/>
              <a:pPr>
                <a:defRPr/>
              </a:pPr>
              <a:t>‹#›</a:t>
            </a:fld>
            <a:endParaRPr lang="en-US"/>
          </a:p>
        </p:txBody>
      </p:sp>
    </p:spTree>
    <p:extLst>
      <p:ext uri="{BB962C8B-B14F-4D97-AF65-F5344CB8AC3E}">
        <p14:creationId xmlns:p14="http://schemas.microsoft.com/office/powerpoint/2010/main" val="388601653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72" charset="-128"/>
        <a:cs typeface="ＭＳ Ｐゴシック" pitchFamily="-7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7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7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7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7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pa.gov/smartgrowth/pdf/economic_success.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ceosforcities.org/citydividends/green/special-reports/portland"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injuryprevention.bmj.com/content/early/2011/02/02/ip.2010.028696.full.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832D273C-3C38-3943-900F-4F7F9D1CBB3B}" type="slidenum">
              <a:rPr lang="en-US" smtClean="0"/>
              <a:pPr/>
              <a:t>1</a:t>
            </a:fld>
            <a:endParaRPr lang="en-US"/>
          </a:p>
        </p:txBody>
      </p:sp>
    </p:spTree>
    <p:extLst>
      <p:ext uri="{BB962C8B-B14F-4D97-AF65-F5344CB8AC3E}">
        <p14:creationId xmlns:p14="http://schemas.microsoft.com/office/powerpoint/2010/main" val="3013454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latin typeface="+mn-lt"/>
                <a:ea typeface="ＭＳ Ｐゴシック" pitchFamily="-72" charset="-128"/>
                <a:cs typeface="ＭＳ Ｐゴシック" pitchFamily="-72" charset="-128"/>
              </a:rPr>
              <a:t>The city used a Complete Streets approach for its 2010 redesign of Lancaster Boulevard, rebranded as The BLVD. The nine-block revitalization project invites visitors walk or bicycle from store to store. It features a center plaza for walking and community events, angled parking, enhanced crosswalks, abundant landscaping and lighting, and outdoor seating.</a:t>
            </a:r>
          </a:p>
          <a:p>
            <a:r>
              <a:rPr lang="en-US" sz="1200" kern="1200" dirty="0">
                <a:solidFill>
                  <a:schemeClr val="tx1"/>
                </a:solidFill>
                <a:latin typeface="+mn-lt"/>
                <a:ea typeface="ＭＳ Ｐゴシック" pitchFamily="-72" charset="-128"/>
                <a:cs typeface="ＭＳ Ｐゴシック" pitchFamily="-72" charset="-128"/>
              </a:rPr>
              <a:t> </a:t>
            </a:r>
          </a:p>
          <a:p>
            <a:r>
              <a:rPr lang="en-US" sz="1200" kern="1200" dirty="0">
                <a:solidFill>
                  <a:schemeClr val="tx1"/>
                </a:solidFill>
                <a:latin typeface="+mn-lt"/>
                <a:ea typeface="ＭＳ Ｐゴシック" pitchFamily="-72" charset="-128"/>
                <a:cs typeface="ＭＳ Ｐゴシック" pitchFamily="-72" charset="-128"/>
              </a:rPr>
              <a:t>Lancaster’s redesign revitalized the city’s commercial core while making the street safer and more inviting for people walking and biking. Automobile traffic on The BLVD remains steady but at a speed that allows people walking and biking to feel comfortable. Overall traffic collisions are down 50 percent and injury-related collisions plummeted 85 percent. </a:t>
            </a:r>
          </a:p>
          <a:p>
            <a:r>
              <a:rPr lang="en-US" sz="1200" kern="1200" dirty="0">
                <a:solidFill>
                  <a:schemeClr val="tx1"/>
                </a:solidFill>
                <a:latin typeface="+mn-lt"/>
                <a:ea typeface="ＭＳ Ｐゴシック" pitchFamily="-72" charset="-128"/>
                <a:cs typeface="ＭＳ Ｐゴシック" pitchFamily="-72" charset="-128"/>
              </a:rPr>
              <a:t> </a:t>
            </a:r>
          </a:p>
          <a:p>
            <a:r>
              <a:rPr lang="en-US" sz="1200" kern="1200" dirty="0">
                <a:solidFill>
                  <a:schemeClr val="tx1"/>
                </a:solidFill>
                <a:latin typeface="+mn-lt"/>
                <a:ea typeface="ＭＳ Ｐゴシック" pitchFamily="-72" charset="-128"/>
                <a:cs typeface="ＭＳ Ｐゴシック" pitchFamily="-72" charset="-128"/>
              </a:rPr>
              <a:t>The project has also spurred economic investment and job growth in the area. The BLVD was awarded the U.S. Environmental Protection Agency’s 2012 Smart Growth award for Overall Excellence.</a:t>
            </a:r>
          </a:p>
          <a:p>
            <a:r>
              <a:rPr lang="en-US" sz="1200" kern="1200" dirty="0">
                <a:solidFill>
                  <a:schemeClr val="tx1"/>
                </a:solidFill>
                <a:latin typeface="+mn-lt"/>
                <a:ea typeface="ＭＳ Ｐゴシック" pitchFamily="-72" charset="-128"/>
                <a:cs typeface="ＭＳ Ｐゴシック" pitchFamily="-72" charset="-128"/>
              </a:rPr>
              <a:t> </a:t>
            </a:r>
          </a:p>
          <a:p>
            <a:r>
              <a:rPr lang="en-US" sz="1200" kern="1200" dirty="0">
                <a:solidFill>
                  <a:schemeClr val="tx1"/>
                </a:solidFill>
                <a:latin typeface="+mn-lt"/>
                <a:ea typeface="ＭＳ Ｐゴシック" pitchFamily="-72" charset="-128"/>
                <a:cs typeface="ＭＳ Ｐゴシック" pitchFamily="-72" charset="-128"/>
              </a:rPr>
              <a:t>Source:</a:t>
            </a:r>
          </a:p>
          <a:p>
            <a:r>
              <a:rPr lang="en-US" sz="1200" kern="1200" dirty="0">
                <a:solidFill>
                  <a:schemeClr val="tx1"/>
                </a:solidFill>
                <a:latin typeface="+mn-lt"/>
                <a:ea typeface="ＭＳ Ｐゴシック" pitchFamily="-72" charset="-128"/>
                <a:cs typeface="ＭＳ Ｐゴシック" pitchFamily="-72" charset="-128"/>
              </a:rPr>
              <a:t>City of Lancaster</a:t>
            </a:r>
          </a:p>
          <a:p>
            <a:r>
              <a:rPr lang="en-US" sz="1200" kern="1200" dirty="0">
                <a:solidFill>
                  <a:schemeClr val="tx1"/>
                </a:solidFill>
                <a:latin typeface="+mn-lt"/>
                <a:ea typeface="ＭＳ Ｐゴシック" pitchFamily="-72" charset="-128"/>
                <a:cs typeface="ＭＳ Ｐゴシック" pitchFamily="-72" charset="-128"/>
              </a:rPr>
              <a:t>California Redevelopment Association IMPLAN Jobs Calculator</a:t>
            </a:r>
          </a:p>
          <a:p>
            <a:r>
              <a:rPr lang="en-US" sz="1200" kern="1200" dirty="0">
                <a:solidFill>
                  <a:schemeClr val="tx1"/>
                </a:solidFill>
                <a:latin typeface="+mn-lt"/>
                <a:ea typeface="ＭＳ Ｐゴシック" pitchFamily="-72" charset="-128"/>
                <a:cs typeface="ＭＳ Ｐゴシック" pitchFamily="-72" charset="-128"/>
              </a:rPr>
              <a:t>U.S. EPA</a:t>
            </a:r>
            <a:endParaRPr lang="en-US" dirty="0"/>
          </a:p>
          <a:p>
            <a:endParaRPr lang="en-US" dirty="0"/>
          </a:p>
          <a:p>
            <a:r>
              <a:rPr lang="en-US" dirty="0"/>
              <a:t>Photo: U.S. EPA</a:t>
            </a:r>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17</a:t>
            </a:fld>
            <a:endParaRPr lang="en-US"/>
          </a:p>
        </p:txBody>
      </p:sp>
    </p:spTree>
    <p:extLst>
      <p:ext uri="{BB962C8B-B14F-4D97-AF65-F5344CB8AC3E}">
        <p14:creationId xmlns:p14="http://schemas.microsoft.com/office/powerpoint/2010/main" val="1148225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Source:</a:t>
            </a:r>
            <a:r>
              <a:rPr lang="en-US" baseline="0" dirty="0"/>
              <a:t> </a:t>
            </a:r>
            <a:r>
              <a:rPr lang="en-US" baseline="0" dirty="0" err="1"/>
              <a:t>www.tobinbennett.com</a:t>
            </a:r>
            <a:r>
              <a:rPr lang="en-US" baseline="0" dirty="0"/>
              <a:t>, Des Moines, Iowa- August 2010. More info at </a:t>
            </a:r>
            <a:r>
              <a:rPr lang="en-US" baseline="0" dirty="0" err="1"/>
              <a:t>www.facebook.com/Urban.Ambassadors</a:t>
            </a:r>
            <a:r>
              <a:rPr lang="en-US" baseline="0" dirty="0"/>
              <a:t> </a:t>
            </a:r>
          </a:p>
          <a:p>
            <a:endParaRPr lang="en-US" baseline="0" dirty="0"/>
          </a:p>
          <a:p>
            <a:r>
              <a:rPr lang="en-US" baseline="0" dirty="0"/>
              <a:t>Expanding automobile capacity as a means to alleviate congestion woes has not worked- In California, adding road capacity through additional lanes and mileage on state highways did not result in less congestion. Instead, sixty to seventy percent of increased road capacity was filled with new automobile traffic within just five years; at the municipal level, 90% was filled over the same period.</a:t>
            </a:r>
          </a:p>
          <a:p>
            <a:endParaRPr lang="en-US" baseline="0" dirty="0"/>
          </a:p>
          <a:p>
            <a:r>
              <a:rPr lang="en-US" baseline="0" dirty="0"/>
              <a:t>As we have learned, half of all trips taken in the U.S. are under three miles and nearly 30 percent of all trips are less than one mile. Providing travel choices- through improved pedestrian and bicycle access and improved public transportation service- can reduce the number of trips made in cars at peak congestion hours. For instance, parents who are concerned it is unsafe for their children to walk or bike to school, often choose to drive them, even though the trip may be a short one. These trips occur during peak congestion hours and add to automobile congestion. Complete Streets provides safer choices for children to commute to school, which eases congestion for drivers going longer distances because they are not competing for space on the road with drivers going short distances.</a:t>
            </a:r>
          </a:p>
          <a:p>
            <a:endParaRPr lang="en-US" baseline="0" dirty="0"/>
          </a:p>
          <a:p>
            <a:r>
              <a:rPr lang="en-US" baseline="0" dirty="0"/>
              <a:t>As this photo shows, public transportation, walking, or biking take up less space on the road than driving. Complete streets can move more people while using less space. Getting more productivity out of the existing road and public transportation systems is vital to reducing congestion.</a:t>
            </a:r>
          </a:p>
          <a:p>
            <a:endParaRPr lang="en-US" baseline="0" dirty="0"/>
          </a:p>
          <a:p>
            <a:r>
              <a:rPr lang="en-US" baseline="0" dirty="0"/>
              <a:t>Sources: Hansen, Mark and </a:t>
            </a:r>
            <a:r>
              <a:rPr lang="en-US" baseline="0" dirty="0" err="1"/>
              <a:t>Yuanlin</a:t>
            </a:r>
            <a:r>
              <a:rPr lang="en-US" baseline="0" dirty="0"/>
              <a:t> Huang. (1997). “Road Supply and Traffic in California Urban Areas,” Transportation Research A, Vol. 31, No. 3, 1997, pp. 205-218. </a:t>
            </a:r>
          </a:p>
          <a:p>
            <a:r>
              <a:rPr lang="en-US" baseline="0" dirty="0" err="1"/>
              <a:t>Schrank</a:t>
            </a:r>
            <a:r>
              <a:rPr lang="en-US" baseline="0" dirty="0"/>
              <a:t>, David and Lomax, T. (2009) Urban Mobility Report. Texas Transportation Institute.</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19</a:t>
            </a:fld>
            <a:endParaRPr lang="en-US"/>
          </a:p>
        </p:txBody>
      </p:sp>
    </p:spTree>
    <p:extLst>
      <p:ext uri="{BB962C8B-B14F-4D97-AF65-F5344CB8AC3E}">
        <p14:creationId xmlns:p14="http://schemas.microsoft.com/office/powerpoint/2010/main" val="311207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ＭＳ Ｐゴシック" pitchFamily="-72" charset="-128"/>
                <a:cs typeface="ＭＳ Ｐゴシック" pitchFamily="-72" charset="-128"/>
              </a:rPr>
              <a:t>Studies on housing and transportation costs show that, across the country, the there are far fewer affordable neighborhoods when you account for transportation costs in addition to housing costs. In Portland, OR, the city’s Complete Streets efforts help residents save $1.1 billion a year total, or roughly 1.5% of all personal income earned. The benefits of inexpensive housing can be offset by higher transportation costs if households have to rely on one mode of transportation: the personal automobile. In cities implementing Complete Streets policies, residents can drive less, take shorter trips, and use more public transit – saving them money each trip. Households with access to good transit service can spend only 9 percent of their budget on </a:t>
            </a:r>
            <a:r>
              <a:rPr lang="en-US" sz="1200" kern="1200">
                <a:solidFill>
                  <a:schemeClr val="tx1"/>
                </a:solidFill>
                <a:latin typeface="+mn-lt"/>
                <a:ea typeface="ＭＳ Ｐゴシック" pitchFamily="-72" charset="-128"/>
                <a:cs typeface="ＭＳ Ｐゴシック" pitchFamily="-72" charset="-128"/>
              </a:rPr>
              <a:t>transportation</a:t>
            </a:r>
            <a:r>
              <a:rPr lang="en-US" sz="1200" kern="1200" baseline="0">
                <a:solidFill>
                  <a:schemeClr val="tx1"/>
                </a:solidFill>
                <a:latin typeface="+mn-lt"/>
                <a:ea typeface="ＭＳ Ｐゴシック" pitchFamily="-72" charset="-128"/>
                <a:cs typeface="ＭＳ Ｐゴシック" pitchFamily="-72" charset="-128"/>
              </a:rPr>
              <a:t> costs.</a:t>
            </a:r>
            <a:endParaRPr lang="en-US" sz="1200" kern="1200">
              <a:solidFill>
                <a:schemeClr val="tx1"/>
              </a:solidFill>
              <a:latin typeface="+mn-lt"/>
              <a:ea typeface="ＭＳ Ｐゴシック" pitchFamily="-72" charset="-128"/>
              <a:cs typeface="ＭＳ Ｐゴシック" pitchFamily="-72" charset="-128"/>
            </a:endParaRPr>
          </a:p>
          <a:p>
            <a:r>
              <a:rPr lang="en-US" sz="1200" kern="1200" dirty="0">
                <a:solidFill>
                  <a:schemeClr val="tx1"/>
                </a:solidFill>
                <a:latin typeface="+mn-lt"/>
                <a:ea typeface="ＭＳ Ｐゴシック" pitchFamily="-72" charset="-128"/>
                <a:cs typeface="ＭＳ Ｐゴシック" pitchFamily="-72" charset="-128"/>
              </a:rPr>
              <a:t> </a:t>
            </a:r>
          </a:p>
          <a:p>
            <a:r>
              <a:rPr lang="en-US" sz="1200" kern="1200" dirty="0">
                <a:solidFill>
                  <a:schemeClr val="tx1"/>
                </a:solidFill>
                <a:latin typeface="+mn-lt"/>
                <a:ea typeface="ＭＳ Ｐゴシック" pitchFamily="-72" charset="-128"/>
                <a:cs typeface="ＭＳ Ｐゴシック" pitchFamily="-72" charset="-128"/>
              </a:rPr>
              <a:t>Sources:</a:t>
            </a:r>
          </a:p>
          <a:p>
            <a:r>
              <a:rPr lang="en-US" sz="1200" kern="1200" dirty="0">
                <a:solidFill>
                  <a:schemeClr val="tx1"/>
                </a:solidFill>
                <a:latin typeface="+mn-lt"/>
                <a:ea typeface="ＭＳ Ｐゴシック" pitchFamily="-72" charset="-128"/>
                <a:cs typeface="ＭＳ Ｐゴシック" pitchFamily="-72" charset="-128"/>
              </a:rPr>
              <a:t>U.S. Environmental Protection Agency. (2012). </a:t>
            </a:r>
            <a:r>
              <a:rPr lang="en-US" sz="1200" i="1" kern="1200" dirty="0">
                <a:solidFill>
                  <a:schemeClr val="tx1"/>
                </a:solidFill>
                <a:latin typeface="+mn-lt"/>
                <a:ea typeface="ＭＳ Ｐゴシック" pitchFamily="-72" charset="-128"/>
                <a:cs typeface="ＭＳ Ｐゴシック" pitchFamily="-72" charset="-128"/>
              </a:rPr>
              <a:t>Smart Growth and Economic Success: Benefits for Real Estate Developers, Investors, Businesses, and Local Governments. </a:t>
            </a:r>
            <a:r>
              <a:rPr lang="en-US" sz="1200" u="sng" kern="1200" dirty="0">
                <a:solidFill>
                  <a:schemeClr val="tx1"/>
                </a:solidFill>
                <a:latin typeface="+mn-lt"/>
                <a:ea typeface="ＭＳ Ｐゴシック" pitchFamily="-72" charset="-128"/>
                <a:cs typeface="ＭＳ Ｐゴシック" pitchFamily="-72" charset="-128"/>
                <a:hlinkClick r:id="rId3"/>
              </a:rPr>
              <a:t>http://www.epa.gov/smartgrowth/pdf/economic_success.pdf</a:t>
            </a:r>
            <a:endParaRPr lang="en-US" sz="1200" kern="1200" dirty="0">
              <a:solidFill>
                <a:schemeClr val="tx1"/>
              </a:solidFill>
              <a:latin typeface="+mn-lt"/>
              <a:ea typeface="ＭＳ Ｐゴシック" pitchFamily="-72" charset="-128"/>
              <a:cs typeface="ＭＳ Ｐゴシック" pitchFamily="-72" charset="-128"/>
            </a:endParaRPr>
          </a:p>
          <a:p>
            <a:r>
              <a:rPr lang="en-US" sz="1200" kern="1200" dirty="0">
                <a:solidFill>
                  <a:schemeClr val="tx1"/>
                </a:solidFill>
                <a:latin typeface="+mn-lt"/>
                <a:ea typeface="ＭＳ Ｐゴシック" pitchFamily="-72" charset="-128"/>
                <a:cs typeface="ＭＳ Ｐゴシック" pitchFamily="-72" charset="-128"/>
              </a:rPr>
              <a:t>Center for Neighborhood Technology. H + T Affordability Index. </a:t>
            </a:r>
            <a:r>
              <a:rPr lang="en-US" sz="1200" i="1" kern="1200" dirty="0">
                <a:solidFill>
                  <a:schemeClr val="tx1"/>
                </a:solidFill>
                <a:latin typeface="+mn-lt"/>
                <a:ea typeface="ＭＳ Ｐゴシック" pitchFamily="-72" charset="-128"/>
                <a:cs typeface="ＭＳ Ｐゴシック" pitchFamily="-72" charset="-128"/>
              </a:rPr>
              <a:t>H+T Affordability Index. </a:t>
            </a:r>
            <a:r>
              <a:rPr lang="en-US" sz="1200" kern="1200" dirty="0">
                <a:solidFill>
                  <a:schemeClr val="tx1"/>
                </a:solidFill>
                <a:latin typeface="+mn-lt"/>
                <a:ea typeface="ＭＳ Ｐゴシック" pitchFamily="-72" charset="-128"/>
                <a:cs typeface="ＭＳ Ｐゴシック" pitchFamily="-72" charset="-128"/>
              </a:rPr>
              <a:t> http://</a:t>
            </a:r>
            <a:r>
              <a:rPr lang="en-US" sz="1200" kern="1200" dirty="0" err="1">
                <a:solidFill>
                  <a:schemeClr val="tx1"/>
                </a:solidFill>
                <a:latin typeface="+mn-lt"/>
                <a:ea typeface="ＭＳ Ｐゴシック" pitchFamily="-72" charset="-128"/>
                <a:cs typeface="ＭＳ Ｐゴシック" pitchFamily="-72" charset="-128"/>
              </a:rPr>
              <a:t>htaindex.cnt.org</a:t>
            </a:r>
            <a:r>
              <a:rPr lang="en-US" sz="1200" kern="1200" dirty="0">
                <a:solidFill>
                  <a:schemeClr val="tx1"/>
                </a:solidFill>
                <a:latin typeface="+mn-lt"/>
                <a:ea typeface="ＭＳ Ｐゴシック" pitchFamily="-72" charset="-128"/>
                <a:cs typeface="ＭＳ Ｐゴシック" pitchFamily="-72" charset="-128"/>
              </a:rPr>
              <a:t>. </a:t>
            </a:r>
          </a:p>
          <a:p>
            <a:r>
              <a:rPr lang="en-US" sz="1200" kern="1200" dirty="0">
                <a:solidFill>
                  <a:schemeClr val="tx1"/>
                </a:solidFill>
                <a:latin typeface="+mn-lt"/>
                <a:ea typeface="ＭＳ Ｐゴシック" pitchFamily="-72" charset="-128"/>
                <a:cs typeface="ＭＳ Ｐゴシック" pitchFamily="-72" charset="-128"/>
              </a:rPr>
              <a:t>CEOs for Cities. (2007). </a:t>
            </a:r>
            <a:r>
              <a:rPr lang="en-US" sz="1200" i="1" kern="1200" dirty="0">
                <a:solidFill>
                  <a:schemeClr val="tx1"/>
                </a:solidFill>
                <a:latin typeface="+mn-lt"/>
                <a:ea typeface="ＭＳ Ｐゴシック" pitchFamily="-72" charset="-128"/>
                <a:cs typeface="ＭＳ Ｐゴシック" pitchFamily="-72" charset="-128"/>
              </a:rPr>
              <a:t>Portland’s Green Dividend. </a:t>
            </a:r>
            <a:r>
              <a:rPr lang="en-US" sz="1200" kern="1200" dirty="0" err="1">
                <a:solidFill>
                  <a:schemeClr val="tx1"/>
                </a:solidFill>
                <a:latin typeface="+mn-lt"/>
                <a:ea typeface="ＭＳ Ｐゴシック" pitchFamily="-72" charset="-128"/>
                <a:cs typeface="ＭＳ Ｐゴシック" pitchFamily="-72" charset="-128"/>
              </a:rPr>
              <a:t>Cortwright</a:t>
            </a:r>
            <a:r>
              <a:rPr lang="en-US" sz="1200" kern="1200" dirty="0">
                <a:solidFill>
                  <a:schemeClr val="tx1"/>
                </a:solidFill>
                <a:latin typeface="+mn-lt"/>
                <a:ea typeface="ＭＳ Ｐゴシック" pitchFamily="-72" charset="-128"/>
                <a:cs typeface="ＭＳ Ｐゴシック" pitchFamily="-72" charset="-128"/>
              </a:rPr>
              <a:t>, J. </a:t>
            </a:r>
            <a:r>
              <a:rPr lang="en-US" sz="1200" u="sng" kern="1200" dirty="0" err="1">
                <a:solidFill>
                  <a:schemeClr val="tx1"/>
                </a:solidFill>
                <a:latin typeface="+mn-lt"/>
                <a:ea typeface="ＭＳ Ｐゴシック" pitchFamily="-72" charset="-128"/>
                <a:cs typeface="ＭＳ Ｐゴシック" pitchFamily="-72" charset="-128"/>
                <a:hlinkClick r:id="rId4"/>
              </a:rPr>
              <a:t>http://www.ceosforcities.org/citydividends/green/special-reports/portland</a:t>
            </a:r>
            <a:r>
              <a:rPr lang="en-US" sz="1200" kern="1200" dirty="0" err="1">
                <a:solidFill>
                  <a:schemeClr val="tx1"/>
                </a:solidFill>
                <a:latin typeface="+mn-lt"/>
                <a:ea typeface="ＭＳ Ｐゴシック" pitchFamily="-72" charset="-128"/>
                <a:cs typeface="ＭＳ Ｐゴシック" pitchFamily="-72" charset="-128"/>
              </a:rPr>
              <a:t>.</a:t>
            </a:r>
            <a:endParaRPr lang="en-US" sz="1200" kern="1200" dirty="0">
              <a:solidFill>
                <a:schemeClr val="tx1"/>
              </a:solidFill>
              <a:latin typeface="+mn-lt"/>
              <a:ea typeface="ＭＳ Ｐゴシック" pitchFamily="-72" charset="-128"/>
              <a:cs typeface="ＭＳ Ｐゴシック" pitchFamily="-72"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Center for Transit-Oriented Development. Mixed-Income Housing Near Transit. 2009. http://www.reconnectingamerica.org/resource-center/browse-research/2009/tod-201-mixed-income-housing-near-transit-increasing-affordability-with-location-efficiency/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Data:</a:t>
            </a:r>
            <a:r>
              <a:rPr lang="en-US" sz="1200" baseline="0" dirty="0"/>
              <a:t> U.S. Bureau of Labor Statistics, Consumer Expenditure Survey 2010</a:t>
            </a: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Photo</a:t>
            </a:r>
            <a:r>
              <a:rPr lang="en-US" dirty="0"/>
              <a:t>: Richard </a:t>
            </a:r>
            <a:r>
              <a:rPr lang="en-US" dirty="0" err="1"/>
              <a:t>Masoner</a:t>
            </a:r>
            <a:r>
              <a:rPr lang="en-US" dirty="0"/>
              <a:t>, http://</a:t>
            </a:r>
            <a:r>
              <a:rPr lang="en-US" dirty="0" err="1"/>
              <a:t>www.cyclelicio.us</a:t>
            </a:r>
            <a:r>
              <a:rPr lang="en-US" dirty="0"/>
              <a:t>/</a:t>
            </a:r>
          </a:p>
        </p:txBody>
      </p:sp>
      <p:sp>
        <p:nvSpPr>
          <p:cNvPr id="4" name="Slide Number Placeholder 3"/>
          <p:cNvSpPr>
            <a:spLocks noGrp="1"/>
          </p:cNvSpPr>
          <p:nvPr>
            <p:ph type="sldNum" sz="quarter" idx="10"/>
          </p:nvPr>
        </p:nvSpPr>
        <p:spPr/>
        <p:txBody>
          <a:bodyPr/>
          <a:lstStyle/>
          <a:p>
            <a:fld id="{832D273C-3C38-3943-900F-4F7F9D1CBB3B}" type="slidenum">
              <a:rPr lang="en-US" smtClean="0"/>
              <a:pPr/>
              <a:t>20</a:t>
            </a:fld>
            <a:endParaRPr lang="en-US"/>
          </a:p>
        </p:txBody>
      </p:sp>
    </p:spTree>
    <p:extLst>
      <p:ext uri="{BB962C8B-B14F-4D97-AF65-F5344CB8AC3E}">
        <p14:creationId xmlns:p14="http://schemas.microsoft.com/office/powerpoint/2010/main" val="2608859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study from</a:t>
            </a:r>
            <a:r>
              <a:rPr lang="en-US" baseline="0" dirty="0"/>
              <a:t> Texas of people who moved to </a:t>
            </a:r>
            <a:r>
              <a:rPr lang="en-US" baseline="0" dirty="0" err="1"/>
              <a:t>walkable</a:t>
            </a:r>
            <a:r>
              <a:rPr lang="en-US" baseline="0" dirty="0"/>
              <a:t> community, found that the people who moved had a higher number of social interactions, such saying hello or chatting with a neighbor, or asking to borrow items. They also felt that they could count on their neighbors if they needed to, and that their neighborhood was “close-knit”.</a:t>
            </a:r>
          </a:p>
          <a:p>
            <a:endParaRPr lang="en-US" dirty="0"/>
          </a:p>
          <a:p>
            <a:r>
              <a:rPr lang="en-US" dirty="0"/>
              <a:t>Sources:</a:t>
            </a:r>
            <a:r>
              <a:rPr lang="en-US" baseline="0" dirty="0"/>
              <a:t> </a:t>
            </a:r>
            <a:r>
              <a:rPr lang="en-US" dirty="0"/>
              <a:t>Shannon H. Rogers, John M. Halstead, Kevin H. Gardner and Cynthia H. Carlson. Examining Walkability and Social Capital as Indicators of Quality of Life at the Municipal and Neighborhood Scales. (2010). Applied Research in Quality of Life, published online 28 Oct 2010.</a:t>
            </a:r>
          </a:p>
          <a:p>
            <a:endParaRPr lang="en-US" dirty="0"/>
          </a:p>
          <a:p>
            <a:r>
              <a:rPr lang="en-US" dirty="0"/>
              <a:t>Zhu X, Yu CY,</a:t>
            </a:r>
            <a:r>
              <a:rPr lang="en-US" baseline="0" dirty="0"/>
              <a:t> Lee C, Lu Z, Mann G. A retrospective study on changes in residents’ physical activities, social interactions, and neighborhood cohesion after moving to a </a:t>
            </a:r>
            <a:r>
              <a:rPr lang="en-US" baseline="0" dirty="0" err="1"/>
              <a:t>walkable</a:t>
            </a:r>
            <a:r>
              <a:rPr lang="en-US" baseline="0" dirty="0"/>
              <a:t> community (2014) Preventive Medicine, publishes online Aug 23 2014.</a:t>
            </a:r>
            <a:endParaRPr lang="en-US" dirty="0"/>
          </a:p>
          <a:p>
            <a:endParaRPr lang="en-US" dirty="0"/>
          </a:p>
          <a:p>
            <a:r>
              <a:rPr lang="en-US" dirty="0"/>
              <a:t>Photo:</a:t>
            </a:r>
            <a:r>
              <a:rPr lang="en-US" baseline="0" dirty="0"/>
              <a:t> Dan Burden, Walkable and Livable Institute, </a:t>
            </a:r>
            <a:r>
              <a:rPr lang="en-US" baseline="0" dirty="0" err="1"/>
              <a:t>walklive.org</a:t>
            </a:r>
            <a:endParaRPr lang="en-US" dirty="0"/>
          </a:p>
        </p:txBody>
      </p:sp>
      <p:sp>
        <p:nvSpPr>
          <p:cNvPr id="4" name="Slide Number Placeholder 3"/>
          <p:cNvSpPr>
            <a:spLocks noGrp="1"/>
          </p:cNvSpPr>
          <p:nvPr>
            <p:ph type="sldNum" sz="quarter" idx="10"/>
          </p:nvPr>
        </p:nvSpPr>
        <p:spPr/>
        <p:txBody>
          <a:bodyPr/>
          <a:lstStyle/>
          <a:p>
            <a:fld id="{0F2B3682-0D80-9747-AB5D-8DF1171CF1A7}" type="slidenum">
              <a:rPr lang="en-US" smtClean="0"/>
              <a:pPr/>
              <a:t>21</a:t>
            </a:fld>
            <a:endParaRPr lang="en-US"/>
          </a:p>
        </p:txBody>
      </p:sp>
    </p:spTree>
    <p:extLst>
      <p:ext uri="{BB962C8B-B14F-4D97-AF65-F5344CB8AC3E}">
        <p14:creationId xmlns:p14="http://schemas.microsoft.com/office/powerpoint/2010/main" val="885690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9120574-2C39-1847-8D0F-34E540F3A22D}" type="slidenum">
              <a:rPr lang="en-US"/>
              <a:pPr/>
              <a:t>22</a:t>
            </a:fld>
            <a:endParaRPr lang="en-US"/>
          </a:p>
        </p:txBody>
      </p:sp>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p:txBody>
          <a:bodyPr/>
          <a:lstStyle/>
          <a:p>
            <a:r>
              <a:rPr lang="en-US" dirty="0"/>
              <a:t>Tremendous potential for to convert</a:t>
            </a:r>
            <a:r>
              <a:rPr lang="en-US" baseline="0" dirty="0"/>
              <a:t> short trips</a:t>
            </a:r>
            <a:r>
              <a:rPr lang="en-US" dirty="0"/>
              <a:t> from driving to walking/bicycling.</a:t>
            </a:r>
          </a:p>
          <a:p>
            <a:endParaRPr lang="en-US" dirty="0"/>
          </a:p>
          <a:p>
            <a:r>
              <a:rPr lang="en-US" dirty="0"/>
              <a:t>Data:</a:t>
            </a:r>
            <a:r>
              <a:rPr lang="en-US" baseline="0" dirty="0"/>
              <a:t> NHTS</a:t>
            </a:r>
          </a:p>
          <a:p>
            <a:r>
              <a:rPr lang="en-US" baseline="0" dirty="0"/>
              <a:t>Figures: 49.5%; 27.9%; 59.9% </a:t>
            </a:r>
            <a:endParaRPr lang="en-US" dirty="0"/>
          </a:p>
          <a:p>
            <a:endParaRPr lang="en-US" dirty="0"/>
          </a:p>
        </p:txBody>
      </p:sp>
      <p:sp>
        <p:nvSpPr>
          <p:cNvPr id="5427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338DBFA-DDDA-CD4A-9C4B-B74E9BE40713}" type="slidenum">
              <a:rPr lang="en-US" sz="1200" b="0">
                <a:solidFill>
                  <a:schemeClr val="tx1"/>
                </a:solidFill>
              </a:rPr>
              <a:pPr algn="r"/>
              <a:t>22</a:t>
            </a:fld>
            <a:endParaRPr lang="en-US" sz="1200" b="0">
              <a:solidFill>
                <a:schemeClr val="tx1"/>
              </a:solidFill>
            </a:endParaRPr>
          </a:p>
        </p:txBody>
      </p:sp>
    </p:spTree>
    <p:extLst>
      <p:ext uri="{BB962C8B-B14F-4D97-AF65-F5344CB8AC3E}">
        <p14:creationId xmlns:p14="http://schemas.microsoft.com/office/powerpoint/2010/main" val="2498865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35</a:t>
            </a:fld>
            <a:endParaRPr lang="en-US"/>
          </a:p>
        </p:txBody>
      </p:sp>
    </p:spTree>
    <p:extLst>
      <p:ext uri="{BB962C8B-B14F-4D97-AF65-F5344CB8AC3E}">
        <p14:creationId xmlns:p14="http://schemas.microsoft.com/office/powerpoint/2010/main" val="3143360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pPr>
            <a:r>
              <a:rPr lang="en-US" b="0" u="none" baseline="0" dirty="0"/>
              <a:t>Photo: Dan Burden, Walkable and Livable Communities Institute, Hamburg, NY</a:t>
            </a:r>
          </a:p>
        </p:txBody>
      </p:sp>
      <p:sp>
        <p:nvSpPr>
          <p:cNvPr id="4" name="Slide Number Placeholder 3"/>
          <p:cNvSpPr>
            <a:spLocks noGrp="1"/>
          </p:cNvSpPr>
          <p:nvPr>
            <p:ph type="sldNum" sz="quarter" idx="10"/>
          </p:nvPr>
        </p:nvSpPr>
        <p:spPr/>
        <p:txBody>
          <a:bodyPr/>
          <a:lstStyle/>
          <a:p>
            <a:fld id="{28AFF26A-03A6-554F-8F44-9D0BDFE5E391}" type="slidenum">
              <a:rPr lang="en-US" smtClean="0"/>
              <a:pPr/>
              <a:t>36</a:t>
            </a:fld>
            <a:endParaRPr lang="en-US"/>
          </a:p>
        </p:txBody>
      </p:sp>
    </p:spTree>
    <p:extLst>
      <p:ext uri="{BB962C8B-B14F-4D97-AF65-F5344CB8AC3E}">
        <p14:creationId xmlns:p14="http://schemas.microsoft.com/office/powerpoint/2010/main" val="356680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pPr>
            <a:endParaRPr lang="en-US" b="0" u="none" baseline="0" dirty="0"/>
          </a:p>
        </p:txBody>
      </p:sp>
      <p:sp>
        <p:nvSpPr>
          <p:cNvPr id="4" name="Slide Number Placeholder 3"/>
          <p:cNvSpPr>
            <a:spLocks noGrp="1"/>
          </p:cNvSpPr>
          <p:nvPr>
            <p:ph type="sldNum" sz="quarter" idx="10"/>
          </p:nvPr>
        </p:nvSpPr>
        <p:spPr/>
        <p:txBody>
          <a:bodyPr/>
          <a:lstStyle/>
          <a:p>
            <a:fld id="{28AFF26A-03A6-554F-8F44-9D0BDFE5E391}" type="slidenum">
              <a:rPr lang="en-US" smtClean="0"/>
              <a:pPr/>
              <a:t>37</a:t>
            </a:fld>
            <a:endParaRPr lang="en-US"/>
          </a:p>
        </p:txBody>
      </p:sp>
    </p:spTree>
    <p:extLst>
      <p:ext uri="{BB962C8B-B14F-4D97-AF65-F5344CB8AC3E}">
        <p14:creationId xmlns:p14="http://schemas.microsoft.com/office/powerpoint/2010/main" val="3794387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HABITAT FOR NATIVE</a:t>
            </a:r>
            <a:r>
              <a:rPr lang="en-US" baseline="0" dirty="0"/>
              <a:t> SPECIES OF FLORA AND FAUNA</a:t>
            </a:r>
            <a:endParaRPr lang="en-US" dirty="0"/>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38</a:t>
            </a:fld>
            <a:endParaRPr lang="en-US"/>
          </a:p>
        </p:txBody>
      </p:sp>
    </p:spTree>
    <p:extLst>
      <p:ext uri="{BB962C8B-B14F-4D97-AF65-F5344CB8AC3E}">
        <p14:creationId xmlns:p14="http://schemas.microsoft.com/office/powerpoint/2010/main" val="386712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pPr>
            <a:r>
              <a:rPr lang="en-US" b="0" u="none" baseline="0" dirty="0"/>
              <a:t>This is an example of a </a:t>
            </a:r>
            <a:r>
              <a:rPr lang="en-US" b="1" u="none" baseline="0" dirty="0"/>
              <a:t>shared street </a:t>
            </a:r>
            <a:r>
              <a:rPr lang="en-US" b="0" u="none" baseline="0" dirty="0"/>
              <a:t>in a more commercial setting with high numbers of people walking.</a:t>
            </a:r>
          </a:p>
          <a:p>
            <a:pPr>
              <a:spcAft>
                <a:spcPts val="1200"/>
              </a:spcAft>
            </a:pPr>
            <a:endParaRPr lang="en-US" b="0" u="none" baseline="0" dirty="0"/>
          </a:p>
        </p:txBody>
      </p:sp>
      <p:sp>
        <p:nvSpPr>
          <p:cNvPr id="4" name="Slide Number Placeholder 3"/>
          <p:cNvSpPr>
            <a:spLocks noGrp="1"/>
          </p:cNvSpPr>
          <p:nvPr>
            <p:ph type="sldNum" sz="quarter" idx="10"/>
          </p:nvPr>
        </p:nvSpPr>
        <p:spPr/>
        <p:txBody>
          <a:bodyPr/>
          <a:lstStyle/>
          <a:p>
            <a:fld id="{28AFF26A-03A6-554F-8F44-9D0BDFE5E391}" type="slidenum">
              <a:rPr lang="en-US" smtClean="0"/>
              <a:pPr/>
              <a:t>40</a:t>
            </a:fld>
            <a:endParaRPr lang="en-US"/>
          </a:p>
        </p:txBody>
      </p:sp>
    </p:spTree>
    <p:extLst>
      <p:ext uri="{BB962C8B-B14F-4D97-AF65-F5344CB8AC3E}">
        <p14:creationId xmlns:p14="http://schemas.microsoft.com/office/powerpoint/2010/main" val="2197411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eaLnBrk="1" fontAlgn="auto" hangingPunct="1">
              <a:spcBef>
                <a:spcPts val="0"/>
              </a:spcBef>
              <a:spcAft>
                <a:spcPts val="0"/>
              </a:spcAft>
              <a:defRPr/>
            </a:pPr>
            <a:r>
              <a:rPr lang="en-US" dirty="0"/>
              <a:t>The streets of our cities and towns are an important part of our communities. They allow children to get to school and parents to get to work. They bring together neighbors and draw visitors to neighborhood stores. These streets ought to be designed for everyone – whether young or old, on foot or on bicycle, in a car or in a bus – but too often they are designed only for speeding cars or creeping traffic jams.</a:t>
            </a:r>
          </a:p>
          <a:p>
            <a:pPr defTabSz="465887" eaLnBrk="1" fontAlgn="auto" hangingPunct="1">
              <a:spcBef>
                <a:spcPts val="0"/>
              </a:spcBef>
              <a:spcAft>
                <a:spcPts val="0"/>
              </a:spcAft>
              <a:defRPr/>
            </a:pPr>
            <a:endParaRPr lang="en-US" dirty="0"/>
          </a:p>
          <a:p>
            <a:pPr defTabSz="465887" eaLnBrk="1" fontAlgn="auto" hangingPunct="1">
              <a:spcBef>
                <a:spcPts val="0"/>
              </a:spcBef>
              <a:spcAft>
                <a:spcPts val="0"/>
              </a:spcAft>
              <a:defRPr/>
            </a:pPr>
            <a:r>
              <a:rPr lang="en-US" dirty="0"/>
              <a:t>Now, in communities across the country, a movement is growing to “complete” the streets. States, cities, and towns are asking their planners and engineers to build roads that are safer, more accessible, and easier for everyone. In the process, they are creating better communities for people to live, play, work, and shop.</a:t>
            </a:r>
            <a:br>
              <a:rPr lang="en-US" dirty="0"/>
            </a:br>
            <a:endParaRPr lang="en-US" dirty="0"/>
          </a:p>
          <a:p>
            <a:pPr defTabSz="465887" eaLnBrk="1" fontAlgn="auto" hangingPunct="1">
              <a:spcBef>
                <a:spcPts val="0"/>
              </a:spcBef>
              <a:spcAft>
                <a:spcPts val="0"/>
              </a:spcAft>
              <a:defRPr/>
            </a:pPr>
            <a:r>
              <a:rPr lang="en-US" dirty="0"/>
              <a:t>Photo:</a:t>
            </a:r>
            <a:r>
              <a:rPr lang="en-US" baseline="0" dirty="0"/>
              <a:t> Charlotte NC DOT</a:t>
            </a:r>
            <a:endParaRPr lang="en-US" dirty="0"/>
          </a:p>
        </p:txBody>
      </p:sp>
      <p:sp>
        <p:nvSpPr>
          <p:cNvPr id="4" name="Slide Number Placeholder 3"/>
          <p:cNvSpPr>
            <a:spLocks noGrp="1"/>
          </p:cNvSpPr>
          <p:nvPr>
            <p:ph type="sldNum" sz="quarter" idx="10"/>
          </p:nvPr>
        </p:nvSpPr>
        <p:spPr/>
        <p:txBody>
          <a:bodyPr/>
          <a:lstStyle/>
          <a:p>
            <a:fld id="{832D273C-3C38-3943-900F-4F7F9D1CBB3B}" type="slidenum">
              <a:rPr lang="en-US" smtClean="0"/>
              <a:pPr/>
              <a:t>2</a:t>
            </a:fld>
            <a:endParaRPr lang="en-US"/>
          </a:p>
        </p:txBody>
      </p:sp>
    </p:spTree>
    <p:extLst>
      <p:ext uri="{BB962C8B-B14F-4D97-AF65-F5344CB8AC3E}">
        <p14:creationId xmlns:p14="http://schemas.microsoft.com/office/powerpoint/2010/main" val="817482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ts val="1200"/>
              </a:spcAft>
              <a:buClrTx/>
              <a:buSzTx/>
              <a:buFontTx/>
              <a:buNone/>
              <a:tabLst/>
              <a:defRPr/>
            </a:pPr>
            <a:r>
              <a:rPr lang="en-US" b="1" u="none" baseline="0" dirty="0"/>
              <a:t>Shared streets </a:t>
            </a:r>
            <a:r>
              <a:rPr lang="en-US" b="0" u="none" baseline="0" dirty="0"/>
              <a:t>are streets without sidewalks, crosswalks, or lane markings, essentially eliminating the distinction between cars, pedestrians, and people on bicycles. The idea is to let each user figure out how to safely navigate the street and share the right-of-way. This is an example of a shared street in a low-density, residential setting with low traffic volumes.</a:t>
            </a:r>
          </a:p>
          <a:p>
            <a:pPr>
              <a:spcAft>
                <a:spcPts val="1200"/>
              </a:spcAft>
            </a:pPr>
            <a:endParaRPr lang="en-US" b="0" u="none" baseline="0" dirty="0"/>
          </a:p>
        </p:txBody>
      </p:sp>
      <p:sp>
        <p:nvSpPr>
          <p:cNvPr id="4" name="Slide Number Placeholder 3"/>
          <p:cNvSpPr>
            <a:spLocks noGrp="1"/>
          </p:cNvSpPr>
          <p:nvPr>
            <p:ph type="sldNum" sz="quarter" idx="10"/>
          </p:nvPr>
        </p:nvSpPr>
        <p:spPr/>
        <p:txBody>
          <a:bodyPr/>
          <a:lstStyle/>
          <a:p>
            <a:fld id="{28AFF26A-03A6-554F-8F44-9D0BDFE5E391}" type="slidenum">
              <a:rPr lang="en-US" smtClean="0"/>
              <a:pPr/>
              <a:t>41</a:t>
            </a:fld>
            <a:endParaRPr lang="en-US"/>
          </a:p>
        </p:txBody>
      </p:sp>
    </p:spTree>
    <p:extLst>
      <p:ext uri="{BB962C8B-B14F-4D97-AF65-F5344CB8AC3E}">
        <p14:creationId xmlns:p14="http://schemas.microsoft.com/office/powerpoint/2010/main" val="2829812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kern="1200" dirty="0">
                <a:solidFill>
                  <a:schemeClr val="tx1"/>
                </a:solidFill>
                <a:latin typeface="+mn-lt"/>
                <a:ea typeface="ＭＳ Ｐゴシック" pitchFamily="-72" charset="-128"/>
                <a:cs typeface="ＭＳ Ｐゴシック" pitchFamily="-72" charset="-128"/>
              </a:rPr>
              <a:t>Angled head-out parking</a:t>
            </a:r>
            <a:r>
              <a:rPr lang="en-US" sz="1200" kern="1200" dirty="0">
                <a:solidFill>
                  <a:schemeClr val="tx1"/>
                </a:solidFill>
                <a:latin typeface="+mn-lt"/>
                <a:ea typeface="ＭＳ Ｐゴシック" pitchFamily="-72" charset="-128"/>
                <a:cs typeface="ＭＳ Ｐゴシック" pitchFamily="-72" charset="-128"/>
              </a:rPr>
              <a:t> is on-street parking where drivers back into parking spaces, placing the rear of the car closest to the curb. This strategy improves safety for occupants of the car and for passing vehicles and bicyclists. Angled head-out parking provides drivers entering traffic with greater visibility, decreasing the likelihood of crashes. By changing the orientation of the car so the trunk is close to the curb, angled head-out parking improves safety for children getting out of the car and people loading items in their trunks. In the first four years of implementation in Tucson, AZ, treated segments went from 3-4 auto-bicycle crashes a month to no reported crashes. This type of parking benefits local economies because it uses less curb space per car than traditional parallel parking and is often used on main streets. </a:t>
            </a:r>
          </a:p>
          <a:p>
            <a:pPr lvl="0"/>
            <a:endParaRPr lang="en-US" sz="1200" kern="1200" dirty="0">
              <a:solidFill>
                <a:schemeClr val="tx1"/>
              </a:solidFill>
              <a:latin typeface="+mn-lt"/>
              <a:ea typeface="ＭＳ Ｐゴシック" pitchFamily="-72" charset="-128"/>
              <a:cs typeface="ＭＳ Ｐゴシック" pitchFamily="-72" charset="-128"/>
            </a:endParaRPr>
          </a:p>
          <a:p>
            <a:pPr lvl="0"/>
            <a:r>
              <a:rPr lang="en-US" sz="1200" kern="1200" dirty="0">
                <a:solidFill>
                  <a:schemeClr val="tx1"/>
                </a:solidFill>
                <a:latin typeface="+mn-lt"/>
                <a:ea typeface="ＭＳ Ｐゴシック" pitchFamily="-72" charset="-128"/>
                <a:cs typeface="+mn-cs"/>
              </a:rPr>
              <a:t>Sources: Nelson\</a:t>
            </a:r>
            <a:r>
              <a:rPr lang="en-US" sz="1200" kern="1200" dirty="0" err="1">
                <a:solidFill>
                  <a:schemeClr val="tx1"/>
                </a:solidFill>
                <a:latin typeface="+mn-lt"/>
                <a:ea typeface="ＭＳ Ｐゴシック" pitchFamily="-72" charset="-128"/>
                <a:cs typeface="+mn-cs"/>
              </a:rPr>
              <a:t>Nygaard</a:t>
            </a:r>
            <a:r>
              <a:rPr lang="en-US" sz="1200" kern="1200" dirty="0">
                <a:solidFill>
                  <a:schemeClr val="tx1"/>
                </a:solidFill>
                <a:latin typeface="+mn-lt"/>
                <a:ea typeface="ＭＳ Ｐゴシック" pitchFamily="-72" charset="-128"/>
                <a:cs typeface="+mn-cs"/>
              </a:rPr>
              <a:t> Consulting Associates: http://lda.ucdavis.edu/LDA191/Course%20Handouts%20%26%20Readings/05-Back_in_Diagonal_Parking.pdf</a:t>
            </a:r>
          </a:p>
          <a:p>
            <a:endParaRPr lang="en-US" dirty="0"/>
          </a:p>
          <a:p>
            <a:r>
              <a:rPr lang="en-US" dirty="0"/>
              <a:t>Photo by Eric Fredericks,</a:t>
            </a:r>
            <a:r>
              <a:rPr lang="en-US" baseline="0" dirty="0"/>
              <a:t> </a:t>
            </a:r>
            <a:r>
              <a:rPr lang="en-US" dirty="0" err="1"/>
              <a:t>neighborhoods.org</a:t>
            </a:r>
            <a:endParaRPr lang="en-US" dirty="0"/>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42</a:t>
            </a:fld>
            <a:endParaRPr lang="en-US"/>
          </a:p>
        </p:txBody>
      </p:sp>
    </p:spTree>
    <p:extLst>
      <p:ext uri="{BB962C8B-B14F-4D97-AF65-F5344CB8AC3E}">
        <p14:creationId xmlns:p14="http://schemas.microsoft.com/office/powerpoint/2010/main" val="3508169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kern="1200" dirty="0">
                <a:solidFill>
                  <a:schemeClr val="tx1"/>
                </a:solidFill>
                <a:latin typeface="+mn-lt"/>
                <a:ea typeface="ＭＳ Ｐゴシック" pitchFamily="-72" charset="-128"/>
                <a:cs typeface="ＭＳ Ｐゴシック" pitchFamily="-72" charset="-128"/>
              </a:rPr>
              <a:t>Cycle tracks</a:t>
            </a:r>
            <a:r>
              <a:rPr lang="en-US" sz="1200" kern="1200" dirty="0">
                <a:solidFill>
                  <a:schemeClr val="tx1"/>
                </a:solidFill>
                <a:latin typeface="+mn-lt"/>
                <a:ea typeface="ＭＳ Ｐゴシック" pitchFamily="-72" charset="-128"/>
                <a:cs typeface="ＭＳ Ｐゴシック" pitchFamily="-72" charset="-128"/>
              </a:rPr>
              <a:t> are on-street bicycle facilities separated from vehicle travel lanes, parking lanes, and sidewalks by medians, bollards, and markings. Cycle tracks combine the user experience of a separated path with the on-street convenience of a conventional lane. In separating bicyclists from automobile traffic, cycle tracks can make bicyclists feel more comfortable and attract new bicyclists. They also clarify expected behavior for bicyclists and automobiles, decreasing the risk of bicyclists being hit by open car doors. Cycle tracks are growing in popularity in North America and can be found in cities such as Cambridge, MA; New York City, Portland, OR; and Washington, D.C. In Montreal, streets with this treatment have 2.5 as many bicyclists and 28 percent lower injury rates than streets without cycle tracks.</a:t>
            </a:r>
          </a:p>
          <a:p>
            <a:pPr lvl="0"/>
            <a:endParaRPr lang="en-US" sz="1200" kern="1200" dirty="0">
              <a:solidFill>
                <a:schemeClr val="tx1"/>
              </a:solidFill>
              <a:latin typeface="+mn-lt"/>
              <a:ea typeface="ＭＳ Ｐゴシック" pitchFamily="-72" charset="-128"/>
              <a:cs typeface="ＭＳ Ｐゴシック" pitchFamily="-72" charset="-128"/>
            </a:endParaRPr>
          </a:p>
          <a:p>
            <a:pPr lvl="0"/>
            <a:r>
              <a:rPr lang="en-US" sz="1100" kern="1200" dirty="0">
                <a:solidFill>
                  <a:schemeClr val="tx1"/>
                </a:solidFill>
                <a:latin typeface="+mn-lt"/>
                <a:ea typeface="ＭＳ Ｐゴシック" pitchFamily="-72" charset="-128"/>
                <a:cs typeface="+mn-cs"/>
              </a:rPr>
              <a:t>Sources: </a:t>
            </a:r>
            <a:r>
              <a:rPr lang="en-US" sz="1100" kern="1200" dirty="0" err="1">
                <a:solidFill>
                  <a:schemeClr val="tx1"/>
                </a:solidFill>
                <a:latin typeface="+mn-lt"/>
                <a:ea typeface="ＭＳ Ｐゴシック" pitchFamily="-72" charset="-128"/>
                <a:cs typeface="+mn-cs"/>
              </a:rPr>
              <a:t>Bicyclinginfo.org</a:t>
            </a:r>
            <a:r>
              <a:rPr lang="en-US" sz="1100" kern="1200" dirty="0">
                <a:solidFill>
                  <a:schemeClr val="tx1"/>
                </a:solidFill>
                <a:latin typeface="+mn-lt"/>
                <a:ea typeface="ＭＳ Ｐゴシック" pitchFamily="-72" charset="-128"/>
                <a:cs typeface="+mn-cs"/>
              </a:rPr>
              <a:t> http://</a:t>
            </a:r>
            <a:r>
              <a:rPr lang="en-US" sz="1100" kern="1200" dirty="0" err="1">
                <a:solidFill>
                  <a:schemeClr val="tx1"/>
                </a:solidFill>
                <a:latin typeface="+mn-lt"/>
                <a:ea typeface="ＭＳ Ｐゴシック" pitchFamily="-72" charset="-128"/>
                <a:cs typeface="+mn-cs"/>
              </a:rPr>
              <a:t>www.bicyclinginfo.org/faqs/answer.cfm?id</a:t>
            </a:r>
            <a:r>
              <a:rPr lang="en-US" sz="1100" kern="1200" dirty="0">
                <a:solidFill>
                  <a:schemeClr val="tx1"/>
                </a:solidFill>
                <a:latin typeface="+mn-lt"/>
                <a:ea typeface="ＭＳ Ｐゴシック" pitchFamily="-72" charset="-128"/>
                <a:cs typeface="+mn-cs"/>
              </a:rPr>
              <a:t>=3962; NACTO Urban Bikeway Design Guide, http://</a:t>
            </a:r>
            <a:r>
              <a:rPr lang="en-US" sz="1100" kern="1200" dirty="0" err="1">
                <a:solidFill>
                  <a:schemeClr val="tx1"/>
                </a:solidFill>
                <a:latin typeface="+mn-lt"/>
                <a:ea typeface="ＭＳ Ｐゴシック" pitchFamily="-72" charset="-128"/>
                <a:cs typeface="+mn-cs"/>
              </a:rPr>
              <a:t>nacto.org</a:t>
            </a:r>
            <a:r>
              <a:rPr lang="en-US" sz="1100" kern="1200" dirty="0">
                <a:solidFill>
                  <a:schemeClr val="tx1"/>
                </a:solidFill>
                <a:latin typeface="+mn-lt"/>
                <a:ea typeface="ＭＳ Ｐゴシック" pitchFamily="-72" charset="-128"/>
                <a:cs typeface="+mn-cs"/>
              </a:rPr>
              <a:t>/cities-for-cycling/design-guide/cycle-tracks/; </a:t>
            </a:r>
            <a:r>
              <a:rPr lang="en-US" sz="1200" kern="1200" dirty="0">
                <a:solidFill>
                  <a:schemeClr val="tx1"/>
                </a:solidFill>
                <a:latin typeface="+mn-lt"/>
                <a:ea typeface="ＭＳ Ｐゴシック" pitchFamily="-72" charset="-128"/>
                <a:cs typeface="+mn-cs"/>
              </a:rPr>
              <a:t>Lusk, C., Furth, P., et al. (2011). </a:t>
            </a:r>
            <a:r>
              <a:rPr lang="en-US" sz="1200" i="1" kern="1200" dirty="0">
                <a:solidFill>
                  <a:schemeClr val="tx1"/>
                </a:solidFill>
                <a:latin typeface="+mn-lt"/>
                <a:ea typeface="ＭＳ Ｐゴシック" pitchFamily="-72" charset="-128"/>
                <a:cs typeface="+mn-cs"/>
              </a:rPr>
              <a:t>Risk of injury for bicycling on cycle tracks versus the street. </a:t>
            </a:r>
            <a:r>
              <a:rPr lang="en-US" sz="1200" kern="1200" dirty="0">
                <a:solidFill>
                  <a:schemeClr val="tx1"/>
                </a:solidFill>
                <a:latin typeface="+mn-lt"/>
                <a:ea typeface="ＭＳ Ｐゴシック" pitchFamily="-72" charset="-128"/>
                <a:cs typeface="+mn-cs"/>
              </a:rPr>
              <a:t> (2011). </a:t>
            </a:r>
            <a:r>
              <a:rPr lang="en-US" sz="1200" u="sng" kern="1200" dirty="0">
                <a:solidFill>
                  <a:schemeClr val="tx1"/>
                </a:solidFill>
                <a:latin typeface="+mn-lt"/>
                <a:ea typeface="ＭＳ Ｐゴシック" pitchFamily="-72" charset="-128"/>
                <a:cs typeface="+mn-cs"/>
                <a:hlinkClick r:id="rId3"/>
              </a:rPr>
              <a:t>http://injuryprevention.bmj.com/content/early/2011/02/02/ip.2010.028696.full.pdf</a:t>
            </a:r>
            <a:r>
              <a:rPr lang="en-US" sz="1100" kern="1200" dirty="0">
                <a:solidFill>
                  <a:schemeClr val="tx1"/>
                </a:solidFill>
                <a:latin typeface="+mn-lt"/>
                <a:ea typeface="ＭＳ Ｐゴシック" pitchFamily="-72" charset="-128"/>
                <a:cs typeface="+mn-cs"/>
              </a:rPr>
              <a:t>; </a:t>
            </a:r>
          </a:p>
          <a:p>
            <a:endParaRPr lang="en-US" baseline="0" dirty="0"/>
          </a:p>
          <a:p>
            <a:endParaRPr lang="en-US" baseline="0" dirty="0"/>
          </a:p>
          <a:p>
            <a:r>
              <a:rPr lang="en-US" baseline="0" dirty="0"/>
              <a:t>Photo: http://orange20bikes.com/uploads/blogimages/2011/04/LBC_cycletrack_02.jpg photo by Orange Bikes, Long Beach, CA</a:t>
            </a:r>
            <a:endParaRPr lang="en-US" dirty="0"/>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43</a:t>
            </a:fld>
            <a:endParaRPr lang="en-US"/>
          </a:p>
        </p:txBody>
      </p:sp>
    </p:spTree>
    <p:extLst>
      <p:ext uri="{BB962C8B-B14F-4D97-AF65-F5344CB8AC3E}">
        <p14:creationId xmlns:p14="http://schemas.microsoft.com/office/powerpoint/2010/main" val="1684131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Advisory</a:t>
            </a:r>
            <a:r>
              <a:rPr lang="en-US" b="1" baseline="0" dirty="0"/>
              <a:t> bicycle lanes </a:t>
            </a:r>
            <a:r>
              <a:rPr lang="en-US" b="0" baseline="0" dirty="0"/>
              <a:t>are bicycle lanes that cars and trucks can legally use if there are no people riding on bicycles. They are also known as a “non-compulsory bicycle lane” or a “suggestion lane” and are common in the Netherlands and the U.K. They have been applied in Minneapolis, Portland and New Hampshire. Advisory bicycle lanes are characterized by dashed lane demarcation, and in tandem with the removal of a centerline on streets. They are useful on streets that are too narrow for mandatory bicycle lanes, and on streets that see high bicycle volume and vehicle traffic that is above the average residential street, but still low. Parking should be blocked from the lane.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0" baseline="0" dirty="0"/>
              <a:t>Source: APBP, </a:t>
            </a:r>
            <a:r>
              <a:rPr lang="en-US" b="0" baseline="0" dirty="0" err="1"/>
              <a:t>Streetsblog</a:t>
            </a:r>
            <a:endParaRPr lang="en-US" b="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en-US" dirty="0"/>
              <a:t>Peter </a:t>
            </a:r>
            <a:r>
              <a:rPr lang="en-US" dirty="0" err="1"/>
              <a:t>Koonce</a:t>
            </a:r>
            <a:r>
              <a:rPr lang="en-US" dirty="0"/>
              <a:t>, Minneapolis,</a:t>
            </a:r>
            <a:r>
              <a:rPr lang="en-US" baseline="0" dirty="0"/>
              <a:t> MN</a:t>
            </a:r>
            <a:endParaRPr lang="en-US" dirty="0"/>
          </a:p>
          <a:p>
            <a:endParaRPr lang="en-US" baseline="0" dirty="0"/>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44</a:t>
            </a:fld>
            <a:endParaRPr lang="en-US"/>
          </a:p>
        </p:txBody>
      </p:sp>
    </p:spTree>
    <p:extLst>
      <p:ext uri="{BB962C8B-B14F-4D97-AF65-F5344CB8AC3E}">
        <p14:creationId xmlns:p14="http://schemas.microsoft.com/office/powerpoint/2010/main" val="4248831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a:t> Complete</a:t>
            </a:r>
            <a:r>
              <a:rPr lang="en-US" baseline="0" dirty="0"/>
              <a:t> Streets is not about special projects. It’s about changing the way we approach transportation projects on all streets.</a:t>
            </a:r>
          </a:p>
          <a:p>
            <a:pPr>
              <a:buFontTx/>
              <a:buChar char="-"/>
            </a:pPr>
            <a:r>
              <a:rPr lang="en-US" baseline="0" dirty="0"/>
              <a:t> It’s not about specific design elements. Implementation of Complete Streets is flexible and context-sensitive.</a:t>
            </a:r>
          </a:p>
          <a:p>
            <a:pPr>
              <a:buFontTx/>
              <a:buChar char="-"/>
            </a:pPr>
            <a:r>
              <a:rPr lang="en-US" baseline="0" dirty="0"/>
              <a:t> Adopting a policy doesn’t mean all roads have to be changed all at once. Changes can be made a little at a time and done along with routine maintenance.</a:t>
            </a:r>
          </a:p>
          <a:p>
            <a:pPr>
              <a:buFontTx/>
              <a:buChar char="-"/>
            </a:pPr>
            <a:r>
              <a:rPr lang="en-US" dirty="0"/>
              <a:t> Complete Streets won’t address all</a:t>
            </a:r>
            <a:r>
              <a:rPr lang="en-US" baseline="0" dirty="0"/>
              <a:t> concerns, which will still need attention. Complete Streets policies are one important piece in ensuring our states are fiscally and physically healthy.</a:t>
            </a:r>
            <a:endParaRPr lang="en-US" dirty="0"/>
          </a:p>
        </p:txBody>
      </p:sp>
      <p:sp>
        <p:nvSpPr>
          <p:cNvPr id="4" name="Slide Number Placeholder 3"/>
          <p:cNvSpPr>
            <a:spLocks noGrp="1"/>
          </p:cNvSpPr>
          <p:nvPr>
            <p:ph type="sldNum" sz="quarter" idx="10"/>
          </p:nvPr>
        </p:nvSpPr>
        <p:spPr/>
        <p:txBody>
          <a:bodyPr/>
          <a:lstStyle/>
          <a:p>
            <a:fld id="{28AFF26A-03A6-554F-8F44-9D0BDFE5E391}" type="slidenum">
              <a:rPr lang="en-US" smtClean="0"/>
              <a:pPr/>
              <a:t>45</a:t>
            </a:fld>
            <a:endParaRPr lang="en-US"/>
          </a:p>
        </p:txBody>
      </p:sp>
    </p:spTree>
    <p:extLst>
      <p:ext uri="{BB962C8B-B14F-4D97-AF65-F5344CB8AC3E}">
        <p14:creationId xmlns:p14="http://schemas.microsoft.com/office/powerpoint/2010/main" val="254730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ww.google.com/url?sa=i&amp;rct=j&amp;q=&amp;esrc=s&amp;source=images&amp;cd=&amp;cad=rja&amp;uact=8&amp;ved=0ahUKEwidycepo-nXAhWJNd8KHeaRD-0QjRwIBw&amp;url=http%3A%2F%2Fstrafford.org%2Fmagazine%2Fgreen-infrastructure-success-stories%2F&amp;psig=AOvVaw20KwOkzBiRUNAHNwcao7BF&amp;ust=1512233595100358</a:t>
            </a:r>
          </a:p>
          <a:p>
            <a:r>
              <a:rPr lang="en-US" dirty="0"/>
              <a:t>Photos, L-R:</a:t>
            </a:r>
            <a:r>
              <a:rPr lang="en-US" baseline="0" dirty="0"/>
              <a:t> Pamela Palma, </a:t>
            </a:r>
            <a:r>
              <a:rPr lang="en-US" baseline="0" dirty="0" err="1"/>
              <a:t>pedbikeimages.org</a:t>
            </a:r>
            <a:r>
              <a:rPr lang="en-US" baseline="0" dirty="0"/>
              <a:t>; Dan Burden, Walkable and Livable Communities Institute; </a:t>
            </a:r>
            <a:endParaRPr lang="en-US" dirty="0"/>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3</a:t>
            </a:fld>
            <a:endParaRPr lang="en-US"/>
          </a:p>
        </p:txBody>
      </p:sp>
    </p:spTree>
    <p:extLst>
      <p:ext uri="{BB962C8B-B14F-4D97-AF65-F5344CB8AC3E}">
        <p14:creationId xmlns:p14="http://schemas.microsoft.com/office/powerpoint/2010/main" val="217292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Complete Streets make it easy to cross the street, walk to shops, and bicycle to work. They allow buses to run on time and make it safe for people to walk to and from train stations.</a:t>
            </a:r>
          </a:p>
          <a:p>
            <a:endParaRPr lang="en-US" dirty="0"/>
          </a:p>
          <a:p>
            <a:r>
              <a:rPr lang="en-US" dirty="0"/>
              <a:t>RECREATION AREAS NOT IN CENTER</a:t>
            </a:r>
            <a:r>
              <a:rPr lang="en-US" baseline="0" dirty="0"/>
              <a:t> OF CITY</a:t>
            </a:r>
            <a:endParaRPr lang="en-US" dirty="0"/>
          </a:p>
          <a:p>
            <a:endParaRPr lang="en-US" dirty="0"/>
          </a:p>
          <a:p>
            <a:r>
              <a:rPr lang="en-US" dirty="0"/>
              <a:t>Photos</a:t>
            </a:r>
            <a:r>
              <a:rPr lang="en-US" baseline="0" dirty="0"/>
              <a:t> (all): Dan Burden, Walkable and Livable Communities Institute</a:t>
            </a:r>
            <a:endParaRPr lang="en-US" dirty="0"/>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4</a:t>
            </a:fld>
            <a:endParaRPr lang="en-US"/>
          </a:p>
        </p:txBody>
      </p:sp>
    </p:spTree>
    <p:extLst>
      <p:ext uri="{BB962C8B-B14F-4D97-AF65-F5344CB8AC3E}">
        <p14:creationId xmlns:p14="http://schemas.microsoft.com/office/powerpoint/2010/main" val="2328188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ea typeface="ＭＳ Ｐゴシック" pitchFamily="-110" charset="-128"/>
                <a:cs typeface="ＭＳ Ｐゴシック" pitchFamily="-110" charset="-128"/>
              </a:rPr>
              <a:t>More than half of 45,284 pedestrian deaths between 2003 and 2012 occurred on arterial roadways</a:t>
            </a:r>
            <a:r>
              <a:rPr lang="en-US" dirty="0"/>
              <a:t>, typically designed to be wide and fast. Over 60%</a:t>
            </a:r>
            <a:r>
              <a:rPr lang="en-US" baseline="0" dirty="0"/>
              <a:t> of pedestrian fatalities were on roads with a speed limit of 40 mph or higher. </a:t>
            </a:r>
            <a:r>
              <a:rPr lang="en-US" dirty="0"/>
              <a:t>(These</a:t>
            </a:r>
            <a:r>
              <a:rPr lang="en-US" baseline="0" dirty="0"/>
              <a:t> </a:t>
            </a:r>
            <a:r>
              <a:rPr lang="en-US" baseline="0" dirty="0" err="1"/>
              <a:t>datapoints</a:t>
            </a:r>
            <a:r>
              <a:rPr lang="en-US" baseline="0" dirty="0"/>
              <a:t> are based on deaths in which roadway classification and speed was recorded.) </a:t>
            </a:r>
            <a:r>
              <a:rPr lang="en-US" dirty="0"/>
              <a:t>Roads like these are built to move cars and too often do not have meet the needs of pedestrian or bicyclist safety.</a:t>
            </a:r>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Source: National Highway Traffic Safety Administration’s Fatality</a:t>
            </a:r>
            <a:r>
              <a:rPr lang="en-US" baseline="0" dirty="0"/>
              <a:t> Analysis Reporting System, </a:t>
            </a:r>
            <a:r>
              <a:rPr lang="en-US" baseline="0" dirty="0">
                <a:ea typeface="ＭＳ Ｐゴシック" pitchFamily="-110" charset="-128"/>
                <a:cs typeface="ＭＳ Ｐゴシック" pitchFamily="-110" charset="-128"/>
              </a:rPr>
              <a:t>Dangerous By Design 2014, </a:t>
            </a:r>
            <a:endParaRPr lang="en-US" dirty="0"/>
          </a:p>
          <a:p>
            <a:r>
              <a:rPr lang="en-US" dirty="0">
                <a:ea typeface="ＭＳ Ｐゴシック" pitchFamily="-110" charset="-128"/>
                <a:cs typeface="ＭＳ Ｐゴシック" pitchFamily="-110" charset="-128"/>
              </a:rPr>
              <a:t>Photo: Cheryl </a:t>
            </a:r>
            <a:r>
              <a:rPr lang="en-US" dirty="0" err="1">
                <a:ea typeface="ＭＳ Ｐゴシック" pitchFamily="-110" charset="-128"/>
                <a:cs typeface="ＭＳ Ｐゴシック" pitchFamily="-110" charset="-128"/>
              </a:rPr>
              <a:t>Cort</a:t>
            </a:r>
            <a:r>
              <a:rPr lang="en-US" dirty="0">
                <a:ea typeface="ＭＳ Ｐゴシック" pitchFamily="-110" charset="-128"/>
                <a:cs typeface="ＭＳ Ｐゴシック" pitchFamily="-110" charset="-128"/>
              </a:rPr>
              <a:t>, Coalition</a:t>
            </a:r>
            <a:r>
              <a:rPr lang="en-US" baseline="0" dirty="0">
                <a:ea typeface="ＭＳ Ｐゴシック" pitchFamily="-110" charset="-128"/>
                <a:cs typeface="ＭＳ Ｐゴシック" pitchFamily="-110" charset="-128"/>
              </a:rPr>
              <a:t> for Smarter Growth, Virginia</a:t>
            </a:r>
          </a:p>
          <a:p>
            <a:endParaRPr lang="en-US" baseline="0" dirty="0">
              <a:ea typeface="ＭＳ Ｐゴシック" pitchFamily="-110" charset="-128"/>
              <a:cs typeface="ＭＳ Ｐゴシック" pitchFamily="-110" charset="-128"/>
            </a:endParaRPr>
          </a:p>
        </p:txBody>
      </p:sp>
      <p:sp>
        <p:nvSpPr>
          <p:cNvPr id="4" name="Slide Number Placeholder 3"/>
          <p:cNvSpPr>
            <a:spLocks noGrp="1"/>
          </p:cNvSpPr>
          <p:nvPr>
            <p:ph type="sldNum" sz="quarter" idx="10"/>
          </p:nvPr>
        </p:nvSpPr>
        <p:spPr/>
        <p:txBody>
          <a:bodyPr/>
          <a:lstStyle/>
          <a:p>
            <a:fld id="{832D273C-3C38-3943-900F-4F7F9D1CBB3B}" type="slidenum">
              <a:rPr lang="en-US" smtClean="0"/>
              <a:pPr/>
              <a:t>11</a:t>
            </a:fld>
            <a:endParaRPr lang="en-US"/>
          </a:p>
        </p:txBody>
      </p:sp>
    </p:spTree>
    <p:extLst>
      <p:ext uri="{BB962C8B-B14F-4D97-AF65-F5344CB8AC3E}">
        <p14:creationId xmlns:p14="http://schemas.microsoft.com/office/powerpoint/2010/main" val="4005693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a</a:t>
            </a:r>
            <a:r>
              <a:rPr lang="en-US" baseline="0" dirty="0"/>
              <a:t> pedestrian is hit by a car going 40mph, the likelihood of death is 80 percent. If the car is going 30mph, the likelihood drops to 40 percent and if the car is going 20mph, the likelihood drops to 5 percent. </a:t>
            </a:r>
          </a:p>
          <a:p>
            <a:endParaRPr lang="en-US" baseline="0" dirty="0"/>
          </a:p>
          <a:p>
            <a:r>
              <a:rPr lang="en-US" baseline="0" dirty="0"/>
              <a:t>3 PEDESTRIAN FATALITIES IN LAST 3 YEARS</a:t>
            </a:r>
            <a:endParaRPr lang="en-US" dirty="0"/>
          </a:p>
          <a:p>
            <a:endParaRPr lang="en-US" dirty="0"/>
          </a:p>
          <a:p>
            <a:r>
              <a:rPr lang="en-US" dirty="0"/>
              <a:t>Source: W.A. Leaf and D.F. </a:t>
            </a:r>
            <a:r>
              <a:rPr lang="en-US" dirty="0" err="1"/>
              <a:t>Preusser</a:t>
            </a:r>
            <a:r>
              <a:rPr lang="en-US" dirty="0"/>
              <a:t>, “Literature Review on Vehicle Travel Speeds and Pedestrian Injuries Among Selected Racial/Ethnic Groups,” US Department of Transportation, National Highway Traffic Safety Administration (1999).</a:t>
            </a:r>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12</a:t>
            </a:fld>
            <a:endParaRPr lang="en-US"/>
          </a:p>
        </p:txBody>
      </p:sp>
    </p:spTree>
    <p:extLst>
      <p:ext uri="{BB962C8B-B14F-4D97-AF65-F5344CB8AC3E}">
        <p14:creationId xmlns:p14="http://schemas.microsoft.com/office/powerpoint/2010/main" val="2894551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http://www.cdc.gov/obesity/downloads/community_strategies_guide.pdf</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Sallis</a:t>
            </a:r>
            <a:r>
              <a:rPr lang="en-US" dirty="0">
                <a:latin typeface="Calibri" panose="020F0502020204030204" pitchFamily="34" charset="0"/>
                <a:ea typeface="Calibri" panose="020F0502020204030204" pitchFamily="34" charset="0"/>
                <a:cs typeface="Times New Roman" panose="02020603050405020304" pitchFamily="18" charset="0"/>
              </a:rPr>
              <a:t>, J. F., et al. (2009). Neighborhood built environment and income: Examining multiple health outcomes.</a:t>
            </a:r>
            <a:r>
              <a:rPr lang="en-US" baseline="0" dirty="0">
                <a:latin typeface="Calibri" panose="020F0502020204030204" pitchFamily="34" charset="0"/>
                <a:ea typeface="Calibri" panose="020F0502020204030204" pitchFamily="34" charset="0"/>
                <a:cs typeface="Times New Roman" panose="02020603050405020304" pitchFamily="18" charset="0"/>
              </a:rPr>
              <a:t> </a:t>
            </a:r>
            <a:r>
              <a:rPr lang="en-US" sz="1200" kern="1200" dirty="0">
                <a:solidFill>
                  <a:schemeClr val="tx1"/>
                </a:solidFill>
                <a:effectLst/>
                <a:latin typeface="+mn-lt"/>
                <a:ea typeface="ＭＳ Ｐゴシック" pitchFamily="-72" charset="-128"/>
                <a:cs typeface="ＭＳ Ｐゴシック" pitchFamily="-72" charset="-128"/>
              </a:rPr>
              <a:t>Social Science and Medicine, 68, 1285–1293</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13</a:t>
            </a:fld>
            <a:endParaRPr lang="en-US"/>
          </a:p>
        </p:txBody>
      </p:sp>
    </p:spTree>
    <p:extLst>
      <p:ext uri="{BB962C8B-B14F-4D97-AF65-F5344CB8AC3E}">
        <p14:creationId xmlns:p14="http://schemas.microsoft.com/office/powerpoint/2010/main" val="408137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Photo: Dan Burden, </a:t>
            </a:r>
            <a:r>
              <a:rPr lang="en-US" baseline="0" dirty="0"/>
              <a:t>Walkable and Livable Communities Institute</a:t>
            </a:r>
          </a:p>
          <a:p>
            <a:endParaRPr lang="en-US" baseline="0" dirty="0"/>
          </a:p>
          <a:p>
            <a:r>
              <a:rPr lang="en-US" dirty="0"/>
              <a:t>Sources: </a:t>
            </a:r>
            <a:r>
              <a:rPr lang="en-US" sz="1200" kern="1200" dirty="0">
                <a:solidFill>
                  <a:schemeClr val="tx1"/>
                </a:solidFill>
                <a:latin typeface="+mn-lt"/>
                <a:ea typeface="ＭＳ Ｐゴシック" pitchFamily="-72" charset="-128"/>
                <a:cs typeface="ＭＳ Ｐゴシック" pitchFamily="-72" charset="-128"/>
              </a:rPr>
              <a:t>American Public Health Association </a:t>
            </a:r>
          </a:p>
          <a:p>
            <a:r>
              <a:rPr lang="en-US" sz="1200" kern="1200" dirty="0" err="1">
                <a:solidFill>
                  <a:schemeClr val="tx1"/>
                </a:solidFill>
                <a:latin typeface="+mn-lt"/>
                <a:ea typeface="ＭＳ Ｐゴシック" pitchFamily="-72" charset="-128"/>
                <a:cs typeface="ＭＳ Ｐゴシック" pitchFamily="-72" charset="-128"/>
              </a:rPr>
              <a:t>Luoto</a:t>
            </a:r>
            <a:r>
              <a:rPr lang="en-US" sz="1200" kern="1200" dirty="0">
                <a:solidFill>
                  <a:schemeClr val="tx1"/>
                </a:solidFill>
                <a:latin typeface="+mn-lt"/>
                <a:ea typeface="ＭＳ Ｐゴシック" pitchFamily="-72" charset="-128"/>
                <a:cs typeface="ＭＳ Ｐゴシック" pitchFamily="-72" charset="-128"/>
              </a:rPr>
              <a:t>, R., et al. 2000. </a:t>
            </a:r>
            <a:r>
              <a:rPr lang="en-US" sz="1200" i="1" kern="1200" dirty="0">
                <a:solidFill>
                  <a:schemeClr val="tx1"/>
                </a:solidFill>
                <a:latin typeface="+mn-lt"/>
                <a:ea typeface="ＭＳ Ｐゴシック" pitchFamily="-72" charset="-128"/>
                <a:cs typeface="ＭＳ Ｐゴシック" pitchFamily="-72" charset="-128"/>
              </a:rPr>
              <a:t>The effect of physical activity on breast cancer risk: A cohort study of 30,548 women. </a:t>
            </a:r>
            <a:r>
              <a:rPr lang="en-US" sz="1200" kern="1200" dirty="0">
                <a:solidFill>
                  <a:schemeClr val="tx1"/>
                </a:solidFill>
                <a:latin typeface="+mn-lt"/>
                <a:ea typeface="ＭＳ Ｐゴシック" pitchFamily="-72" charset="-128"/>
                <a:cs typeface="ＭＳ Ｐゴシック" pitchFamily="-72" charset="-128"/>
              </a:rPr>
              <a:t>European Journal of Epidemiology, 16, 973-80.</a:t>
            </a:r>
          </a:p>
          <a:p>
            <a:r>
              <a:rPr lang="en-US" sz="1200" kern="1200" dirty="0" err="1">
                <a:solidFill>
                  <a:schemeClr val="tx1"/>
                </a:solidFill>
                <a:latin typeface="+mn-lt"/>
                <a:ea typeface="ＭＳ Ｐゴシック" pitchFamily="-72" charset="-128"/>
                <a:cs typeface="ＭＳ Ｐゴシック" pitchFamily="-72" charset="-128"/>
              </a:rPr>
              <a:t>Ohta</a:t>
            </a:r>
            <a:r>
              <a:rPr lang="en-US" sz="1200" kern="1200" dirty="0">
                <a:solidFill>
                  <a:schemeClr val="tx1"/>
                </a:solidFill>
                <a:latin typeface="+mn-lt"/>
                <a:ea typeface="ＭＳ Ｐゴシック" pitchFamily="-72" charset="-128"/>
                <a:cs typeface="ＭＳ Ｐゴシック" pitchFamily="-72" charset="-128"/>
              </a:rPr>
              <a:t>, M., et al., 2007. </a:t>
            </a:r>
            <a:r>
              <a:rPr lang="en-US" sz="1200" i="1" kern="1200" dirty="0">
                <a:solidFill>
                  <a:schemeClr val="tx1"/>
                </a:solidFill>
                <a:latin typeface="+mn-lt"/>
                <a:ea typeface="ＭＳ Ｐゴシック" pitchFamily="-72" charset="-128"/>
                <a:cs typeface="ＭＳ Ｐゴシック" pitchFamily="-72" charset="-128"/>
              </a:rPr>
              <a:t>Effect of the physical activities in leisure time and commuting to work on mental health</a:t>
            </a:r>
            <a:r>
              <a:rPr lang="en-US" sz="1200" i="0" kern="1200" dirty="0">
                <a:solidFill>
                  <a:schemeClr val="tx1"/>
                </a:solidFill>
                <a:latin typeface="+mn-lt"/>
                <a:ea typeface="ＭＳ Ｐゴシック" pitchFamily="-72" charset="-128"/>
                <a:cs typeface="ＭＳ Ｐゴシック" pitchFamily="-72" charset="-128"/>
              </a:rPr>
              <a:t>.</a:t>
            </a:r>
            <a:r>
              <a:rPr lang="en-US" sz="1200" kern="1200" dirty="0">
                <a:solidFill>
                  <a:schemeClr val="tx1"/>
                </a:solidFill>
                <a:latin typeface="+mn-lt"/>
                <a:ea typeface="ＭＳ Ｐゴシック" pitchFamily="-72" charset="-128"/>
                <a:cs typeface="ＭＳ Ｐゴシック" pitchFamily="-72" charset="-128"/>
              </a:rPr>
              <a:t> Journal of Occupational Health, 49, 46-52.</a:t>
            </a:r>
          </a:p>
          <a:p>
            <a:r>
              <a:rPr lang="en-US" dirty="0"/>
              <a:t>Dill, Jennifer and Theresa Carr. (2003). “Bicycle Commuting and Facilities in Major US Cities: If You Build Them, Commuters Will Use Them.” Transportation Research Record: Journal of the Transportation Research Board, No. 1828, TRB, 2003, pp 116-123.</a:t>
            </a:r>
          </a:p>
          <a:p>
            <a:endParaRPr lang="en-US" dirty="0"/>
          </a:p>
        </p:txBody>
      </p:sp>
      <p:sp>
        <p:nvSpPr>
          <p:cNvPr id="4" name="Slide Number Placeholder 3"/>
          <p:cNvSpPr>
            <a:spLocks noGrp="1"/>
          </p:cNvSpPr>
          <p:nvPr>
            <p:ph type="sldNum" sz="quarter" idx="10"/>
          </p:nvPr>
        </p:nvSpPr>
        <p:spPr/>
        <p:txBody>
          <a:bodyPr/>
          <a:lstStyle/>
          <a:p>
            <a:pPr>
              <a:defRPr/>
            </a:pPr>
            <a:fld id="{2A2AD29D-3BBD-9D46-A210-FB3FF861247E}" type="slidenum">
              <a:rPr lang="en-US" smtClean="0"/>
              <a:pPr>
                <a:defRPr/>
              </a:pPr>
              <a:t>15</a:t>
            </a:fld>
            <a:endParaRPr lang="en-US"/>
          </a:p>
        </p:txBody>
      </p:sp>
    </p:spTree>
    <p:extLst>
      <p:ext uri="{BB962C8B-B14F-4D97-AF65-F5344CB8AC3E}">
        <p14:creationId xmlns:p14="http://schemas.microsoft.com/office/powerpoint/2010/main" val="223930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1999 when local merchants, residents and property owners came together to create the Barracks Row Alliance (now Barracks Row Main Street), things looked good: crime numbers were dropping, home sales were rising, new employment was coming - but businesses were not. DDOT worked with the main street organization, Advisory Neighborhood Commissions, and residents to develop a signature streetscape and spent $8 million in the area. That investment was one factor that helped give Barracks Row the extra edge it needed to really begin to attract new businesses and investment. It created an environment that felt safe and looked like a special place. </a:t>
            </a:r>
            <a:endParaRPr lang="en-US" dirty="0"/>
          </a:p>
          <a:p>
            <a:r>
              <a:rPr lang="en-US" dirty="0"/>
              <a:t>Source:</a:t>
            </a:r>
            <a:r>
              <a:rPr lang="en-US" baseline="0" dirty="0"/>
              <a:t> District Office of Planning, Transportation Research Board Circular E-C100, Linking Transportation and Land Use: A Peer Exchange. July 12-13, 2005.</a:t>
            </a:r>
            <a:endParaRPr lang="en-US" dirty="0"/>
          </a:p>
        </p:txBody>
      </p:sp>
      <p:sp>
        <p:nvSpPr>
          <p:cNvPr id="4" name="Slide Number Placeholder 3"/>
          <p:cNvSpPr>
            <a:spLocks noGrp="1"/>
          </p:cNvSpPr>
          <p:nvPr>
            <p:ph type="sldNum" sz="quarter" idx="10"/>
          </p:nvPr>
        </p:nvSpPr>
        <p:spPr/>
        <p:txBody>
          <a:bodyPr/>
          <a:lstStyle/>
          <a:p>
            <a:fld id="{832D273C-3C38-3943-900F-4F7F9D1CBB3B}" type="slidenum">
              <a:rPr lang="en-US" smtClean="0"/>
              <a:pPr/>
              <a:t>16</a:t>
            </a:fld>
            <a:endParaRPr lang="en-US"/>
          </a:p>
        </p:txBody>
      </p:sp>
    </p:spTree>
    <p:extLst>
      <p:ext uri="{BB962C8B-B14F-4D97-AF65-F5344CB8AC3E}">
        <p14:creationId xmlns:p14="http://schemas.microsoft.com/office/powerpoint/2010/main" val="219526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32606" y="1354668"/>
            <a:ext cx="7878788" cy="2400657"/>
          </a:xfrm>
        </p:spPr>
        <p:txBody>
          <a:bodyPr>
            <a:sp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Placeholder 8"/>
          <p:cNvSpPr>
            <a:spLocks noGrp="1"/>
          </p:cNvSpPr>
          <p:nvPr>
            <p:ph type="sldNum" sz="quarter" idx="4"/>
          </p:nvPr>
        </p:nvSpPr>
        <p:spPr>
          <a:xfrm>
            <a:off x="7010400" y="6331691"/>
            <a:ext cx="2133600" cy="411480"/>
          </a:xfrm>
          <a:prstGeom prst="rect">
            <a:avLst/>
          </a:prstGeom>
        </p:spPr>
        <p:txBody>
          <a:bodyPr vert="horz" wrap="square" lIns="91440" tIns="45720" rIns="91440" bIns="45720" numCol="1" anchor="ctr" anchorCtr="0" compatLnSpc="1">
            <a:prstTxWarp prst="textNoShape">
              <a:avLst/>
            </a:prstTxWarp>
          </a:bodyPr>
          <a:lstStyle>
            <a:lvl1pPr algn="r">
              <a:defRPr sz="1200" b="1">
                <a:solidFill>
                  <a:schemeClr val="tx1"/>
                </a:solidFill>
                <a:latin typeface="Arial"/>
                <a:cs typeface="Arial"/>
              </a:defRPr>
            </a:lvl1pPr>
          </a:lstStyle>
          <a:p>
            <a:pPr fontAlgn="base">
              <a:spcBef>
                <a:spcPct val="0"/>
              </a:spcBef>
              <a:spcAft>
                <a:spcPct val="0"/>
              </a:spcAft>
              <a:defRPr/>
            </a:pPr>
            <a:fld id="{34A2E564-BE4F-DF46-B3E6-E2425A089A89}" type="slidenum">
              <a:rPr lang="en-US" smtClean="0">
                <a:ea typeface="ＭＳ Ｐゴシック" charset="-128"/>
              </a:rPr>
              <a:pPr fontAlgn="base">
                <a:spcBef>
                  <a:spcPct val="0"/>
                </a:spcBef>
                <a:spcAft>
                  <a:spcPct val="0"/>
                </a:spcAft>
                <a:defRPr/>
              </a:pPr>
              <a:t>‹#›</a:t>
            </a:fld>
            <a:endParaRPr lang="en-US" dirty="0">
              <a:ea typeface="ＭＳ Ｐゴシック" charset="-128"/>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1pPr marL="0" indent="0">
              <a:spcBef>
                <a:spcPts val="2000"/>
              </a:spcBef>
              <a:buNone/>
              <a:defRPr/>
            </a:lvl1pPr>
            <a:lvl2pPr>
              <a:spcBef>
                <a:spcPts val="600"/>
              </a:spcBef>
              <a:buNone/>
              <a:defRPr/>
            </a:lvl2pPr>
            <a:lvl3pPr>
              <a:spcBef>
                <a:spcPts val="600"/>
              </a:spcBef>
              <a:buNone/>
              <a:defRPr/>
            </a:lvl3pPr>
            <a:lvl4pPr>
              <a:spcBef>
                <a:spcPts val="600"/>
              </a:spcBef>
              <a:buNone/>
              <a:defRPr/>
            </a:lvl4pPr>
            <a:lvl5pPr>
              <a:spcBef>
                <a:spcPts val="600"/>
              </a:spcBef>
              <a:buNone/>
              <a:defRPr/>
            </a:lvl5pPr>
          </a:lstStyle>
          <a:p>
            <a:pPr lvl="0"/>
            <a:r>
              <a:rPr lang="en-US"/>
              <a:t>Click to edit Master text styles</a:t>
            </a:r>
          </a:p>
        </p:txBody>
      </p:sp>
      <p:sp>
        <p:nvSpPr>
          <p:cNvPr id="5" name="Slide Number Placeholder 8"/>
          <p:cNvSpPr>
            <a:spLocks noGrp="1"/>
          </p:cNvSpPr>
          <p:nvPr>
            <p:ph type="sldNum" sz="quarter" idx="4"/>
          </p:nvPr>
        </p:nvSpPr>
        <p:spPr>
          <a:xfrm>
            <a:off x="7010400" y="6331691"/>
            <a:ext cx="2133600" cy="411480"/>
          </a:xfrm>
          <a:prstGeom prst="rect">
            <a:avLst/>
          </a:prstGeom>
        </p:spPr>
        <p:txBody>
          <a:bodyPr vert="horz" wrap="square" lIns="91440" tIns="45720" rIns="91440" bIns="45720" numCol="1" anchor="ctr" anchorCtr="0" compatLnSpc="1">
            <a:prstTxWarp prst="textNoShape">
              <a:avLst/>
            </a:prstTxWarp>
          </a:bodyPr>
          <a:lstStyle>
            <a:lvl1pPr algn="r">
              <a:defRPr sz="1200" b="1">
                <a:solidFill>
                  <a:schemeClr val="tx1"/>
                </a:solidFill>
                <a:latin typeface="Arial"/>
                <a:cs typeface="Arial"/>
              </a:defRPr>
            </a:lvl1pPr>
          </a:lstStyle>
          <a:p>
            <a:pPr fontAlgn="base">
              <a:spcBef>
                <a:spcPct val="0"/>
              </a:spcBef>
              <a:spcAft>
                <a:spcPct val="0"/>
              </a:spcAft>
              <a:defRPr/>
            </a:pPr>
            <a:fld id="{34A2E564-BE4F-DF46-B3E6-E2425A089A89}" type="slidenum">
              <a:rPr lang="en-US" smtClean="0">
                <a:ea typeface="ＭＳ Ｐゴシック" charset="-128"/>
              </a:rPr>
              <a:pPr fontAlgn="base">
                <a:spcBef>
                  <a:spcPct val="0"/>
                </a:spcBef>
                <a:spcAft>
                  <a:spcPct val="0"/>
                </a:spcAft>
                <a:defRPr/>
              </a:pPr>
              <a:t>‹#›</a:t>
            </a:fld>
            <a:endParaRPr lang="en-US" dirty="0">
              <a:ea typeface="ＭＳ Ｐゴシック" charset="-128"/>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41350" y="1354668"/>
            <a:ext cx="3749040" cy="3016210"/>
          </a:xfrm>
        </p:spPr>
        <p:txBody>
          <a:bodyPr wrap="square">
            <a:spAutoFit/>
          </a:bodyPr>
          <a:lstStyle>
            <a:lvl1pPr>
              <a:defRPr sz="3200"/>
            </a:lvl1pPr>
            <a:lvl2pPr>
              <a:defRPr sz="28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8"/>
          <p:cNvSpPr>
            <a:spLocks noGrp="1"/>
          </p:cNvSpPr>
          <p:nvPr>
            <p:ph type="sldNum" sz="quarter" idx="4"/>
          </p:nvPr>
        </p:nvSpPr>
        <p:spPr>
          <a:xfrm>
            <a:off x="7010400" y="6331691"/>
            <a:ext cx="2133600" cy="411480"/>
          </a:xfrm>
          <a:prstGeom prst="rect">
            <a:avLst/>
          </a:prstGeom>
        </p:spPr>
        <p:txBody>
          <a:bodyPr vert="horz" wrap="square" lIns="91440" tIns="45720" rIns="91440" bIns="45720" numCol="1" anchor="ctr" anchorCtr="0" compatLnSpc="1">
            <a:prstTxWarp prst="textNoShape">
              <a:avLst/>
            </a:prstTxWarp>
          </a:bodyPr>
          <a:lstStyle>
            <a:lvl1pPr algn="r">
              <a:defRPr sz="1200" b="1">
                <a:solidFill>
                  <a:schemeClr val="tx1"/>
                </a:solidFill>
                <a:latin typeface="Arial"/>
                <a:cs typeface="Arial"/>
              </a:defRPr>
            </a:lvl1pPr>
          </a:lstStyle>
          <a:p>
            <a:pPr fontAlgn="base">
              <a:spcBef>
                <a:spcPct val="0"/>
              </a:spcBef>
              <a:spcAft>
                <a:spcPct val="0"/>
              </a:spcAft>
              <a:defRPr/>
            </a:pPr>
            <a:fld id="{34A2E564-BE4F-DF46-B3E6-E2425A089A89}" type="slidenum">
              <a:rPr lang="en-US" smtClean="0">
                <a:ea typeface="ＭＳ Ｐゴシック" charset="-128"/>
              </a:rPr>
              <a:pPr fontAlgn="base">
                <a:spcBef>
                  <a:spcPct val="0"/>
                </a:spcBef>
                <a:spcAft>
                  <a:spcPct val="0"/>
                </a:spcAft>
                <a:defRPr/>
              </a:pPr>
              <a:t>‹#›</a:t>
            </a:fld>
            <a:endParaRPr lang="en-US" dirty="0">
              <a:ea typeface="ＭＳ Ｐゴシック" charset="-128"/>
            </a:endParaRPr>
          </a:p>
        </p:txBody>
      </p:sp>
      <p:sp>
        <p:nvSpPr>
          <p:cNvPr id="8" name="Content Placeholder 2"/>
          <p:cNvSpPr>
            <a:spLocks noGrp="1"/>
          </p:cNvSpPr>
          <p:nvPr>
            <p:ph sz="half" idx="10"/>
          </p:nvPr>
        </p:nvSpPr>
        <p:spPr>
          <a:xfrm>
            <a:off x="4748848" y="1354668"/>
            <a:ext cx="3749040" cy="3016210"/>
          </a:xfrm>
        </p:spPr>
        <p:txBody>
          <a:bodyPr wrap="square">
            <a:spAutoFit/>
          </a:bodyPr>
          <a:lstStyle>
            <a:lvl1pPr>
              <a:defRPr sz="3200"/>
            </a:lvl1pPr>
            <a:lvl2pPr>
              <a:defRPr sz="28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ight 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41350" y="1354668"/>
            <a:ext cx="3749040" cy="3016210"/>
          </a:xfrm>
        </p:spPr>
        <p:txBody>
          <a:bodyPr>
            <a:spAutoFit/>
          </a:bodyPr>
          <a:lstStyle>
            <a:lvl1pPr>
              <a:defRPr sz="3200"/>
            </a:lvl1pPr>
            <a:lvl2pPr>
              <a:defRPr sz="28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Slide Number Placeholder 8"/>
          <p:cNvSpPr>
            <a:spLocks noGrp="1"/>
          </p:cNvSpPr>
          <p:nvPr>
            <p:ph type="sldNum" sz="quarter" idx="4"/>
          </p:nvPr>
        </p:nvSpPr>
        <p:spPr>
          <a:xfrm>
            <a:off x="7010400" y="6331691"/>
            <a:ext cx="2133600" cy="411480"/>
          </a:xfrm>
          <a:prstGeom prst="rect">
            <a:avLst/>
          </a:prstGeom>
        </p:spPr>
        <p:txBody>
          <a:bodyPr vert="horz" wrap="square" lIns="91440" tIns="45720" rIns="91440" bIns="45720" numCol="1" anchor="ctr" anchorCtr="0" compatLnSpc="1">
            <a:prstTxWarp prst="textNoShape">
              <a:avLst/>
            </a:prstTxWarp>
          </a:bodyPr>
          <a:lstStyle>
            <a:lvl1pPr algn="r">
              <a:defRPr sz="1200" b="1">
                <a:solidFill>
                  <a:schemeClr val="tx1"/>
                </a:solidFill>
                <a:latin typeface="Arial"/>
                <a:cs typeface="Arial"/>
              </a:defRPr>
            </a:lvl1pPr>
          </a:lstStyle>
          <a:p>
            <a:pPr fontAlgn="base">
              <a:spcBef>
                <a:spcPct val="0"/>
              </a:spcBef>
              <a:spcAft>
                <a:spcPct val="0"/>
              </a:spcAft>
              <a:defRPr/>
            </a:pPr>
            <a:fld id="{34A2E564-BE4F-DF46-B3E6-E2425A089A89}" type="slidenum">
              <a:rPr lang="en-US" smtClean="0">
                <a:ea typeface="ＭＳ Ｐゴシック" charset="-128"/>
              </a:rPr>
              <a:pPr fontAlgn="base">
                <a:spcBef>
                  <a:spcPct val="0"/>
                </a:spcBef>
                <a:spcAft>
                  <a:spcPct val="0"/>
                </a:spcAft>
                <a:defRPr/>
              </a:pPr>
              <a:t>‹#›</a:t>
            </a:fld>
            <a:endParaRPr lang="en-US" dirty="0">
              <a:ea typeface="ＭＳ Ｐゴシック" charset="-128"/>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sz="half" idx="1"/>
          </p:nvPr>
        </p:nvSpPr>
        <p:spPr>
          <a:xfrm>
            <a:off x="641350" y="1354668"/>
            <a:ext cx="3749040" cy="1077218"/>
          </a:xfrm>
        </p:spPr>
        <p:txBody>
          <a:bodyPr>
            <a:spAutoFit/>
          </a:bodyPr>
          <a:lstStyle>
            <a:lvl1pPr marL="0" indent="0">
              <a:buNone/>
              <a:defRPr sz="3200"/>
            </a:lvl1pPr>
            <a:lvl2pPr>
              <a:defRPr sz="28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a:t>Click to edit Master text styles</a:t>
            </a:r>
          </a:p>
        </p:txBody>
      </p:sp>
      <p:sp>
        <p:nvSpPr>
          <p:cNvPr id="8" name="Content Placeholder 7"/>
          <p:cNvSpPr>
            <a:spLocks noGrp="1"/>
          </p:cNvSpPr>
          <p:nvPr>
            <p:ph sz="quarter" idx="13"/>
          </p:nvPr>
        </p:nvSpPr>
        <p:spPr>
          <a:xfrm>
            <a:off x="4775200" y="1354138"/>
            <a:ext cx="3722688" cy="1077218"/>
          </a:xfrm>
        </p:spPr>
        <p:txBody>
          <a:bodyPr>
            <a:spAutoFit/>
          </a:bodyPr>
          <a:lstStyle>
            <a:lvl1pPr marL="0" indent="0">
              <a:buNone/>
              <a:defRPr/>
            </a:lvl1pPr>
            <a:lvl2pPr>
              <a:buNone/>
              <a:defRPr/>
            </a:lvl2pPr>
            <a:lvl3pPr>
              <a:buNone/>
              <a:defRPr/>
            </a:lvl3pPr>
            <a:lvl4pPr>
              <a:buNone/>
              <a:defRPr/>
            </a:lvl4pPr>
            <a:lvl5pPr>
              <a:buNone/>
              <a:defRPr/>
            </a:lvl5pPr>
          </a:lstStyle>
          <a:p>
            <a:pPr lvl="0"/>
            <a:r>
              <a:rPr lang="en-US"/>
              <a:t>Click to edit Master text styles</a:t>
            </a:r>
          </a:p>
        </p:txBody>
      </p:sp>
      <p:sp>
        <p:nvSpPr>
          <p:cNvPr id="6" name="Slide Number Placeholder 8"/>
          <p:cNvSpPr>
            <a:spLocks noGrp="1"/>
          </p:cNvSpPr>
          <p:nvPr>
            <p:ph type="sldNum" sz="quarter" idx="4"/>
          </p:nvPr>
        </p:nvSpPr>
        <p:spPr>
          <a:xfrm>
            <a:off x="7010400" y="6331691"/>
            <a:ext cx="2133600" cy="411480"/>
          </a:xfrm>
          <a:prstGeom prst="rect">
            <a:avLst/>
          </a:prstGeom>
        </p:spPr>
        <p:txBody>
          <a:bodyPr vert="horz" wrap="square" lIns="91440" tIns="45720" rIns="91440" bIns="45720" numCol="1" anchor="ctr" anchorCtr="0" compatLnSpc="1">
            <a:prstTxWarp prst="textNoShape">
              <a:avLst/>
            </a:prstTxWarp>
          </a:bodyPr>
          <a:lstStyle>
            <a:lvl1pPr algn="r">
              <a:defRPr sz="1200" b="1">
                <a:solidFill>
                  <a:schemeClr val="tx1"/>
                </a:solidFill>
                <a:latin typeface="Arial"/>
                <a:cs typeface="Arial"/>
              </a:defRPr>
            </a:lvl1pPr>
          </a:lstStyle>
          <a:p>
            <a:pPr fontAlgn="base">
              <a:spcBef>
                <a:spcPct val="0"/>
              </a:spcBef>
              <a:spcAft>
                <a:spcPct val="0"/>
              </a:spcAft>
              <a:defRPr/>
            </a:pPr>
            <a:fld id="{34A2E564-BE4F-DF46-B3E6-E2425A089A89}" type="slidenum">
              <a:rPr lang="en-US" smtClean="0">
                <a:ea typeface="ＭＳ Ｐゴシック" charset="-128"/>
              </a:rPr>
              <a:pPr fontAlgn="base">
                <a:spcBef>
                  <a:spcPct val="0"/>
                </a:spcBef>
                <a:spcAft>
                  <a:spcPct val="0"/>
                </a:spcAft>
                <a:defRPr/>
              </a:pPr>
              <a:t>‹#›</a:t>
            </a:fld>
            <a:endParaRPr lang="en-US" dirty="0">
              <a:ea typeface="ＭＳ Ｐゴシック" charset="-128"/>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ight Content -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sz="half" idx="1"/>
          </p:nvPr>
        </p:nvSpPr>
        <p:spPr>
          <a:xfrm>
            <a:off x="641350" y="1354668"/>
            <a:ext cx="3749040" cy="1077218"/>
          </a:xfrm>
        </p:spPr>
        <p:txBody>
          <a:bodyPr>
            <a:spAutoFit/>
          </a:bodyPr>
          <a:lstStyle>
            <a:lvl1pPr marL="0" indent="0">
              <a:buNone/>
              <a:defRPr sz="3200"/>
            </a:lvl1pPr>
            <a:lvl2pPr>
              <a:defRPr sz="28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a:t>Click to edit Master text styles</a:t>
            </a:r>
          </a:p>
        </p:txBody>
      </p:sp>
      <p:sp>
        <p:nvSpPr>
          <p:cNvPr id="5" name="Slide Number Placeholder 8"/>
          <p:cNvSpPr>
            <a:spLocks noGrp="1"/>
          </p:cNvSpPr>
          <p:nvPr>
            <p:ph type="sldNum" sz="quarter" idx="4"/>
          </p:nvPr>
        </p:nvSpPr>
        <p:spPr>
          <a:xfrm>
            <a:off x="7010400" y="6331691"/>
            <a:ext cx="2133600" cy="411480"/>
          </a:xfrm>
          <a:prstGeom prst="rect">
            <a:avLst/>
          </a:prstGeom>
        </p:spPr>
        <p:txBody>
          <a:bodyPr vert="horz" wrap="square" lIns="91440" tIns="45720" rIns="91440" bIns="45720" numCol="1" anchor="ctr" anchorCtr="0" compatLnSpc="1">
            <a:prstTxWarp prst="textNoShape">
              <a:avLst/>
            </a:prstTxWarp>
          </a:bodyPr>
          <a:lstStyle>
            <a:lvl1pPr algn="r">
              <a:defRPr sz="1200" b="1">
                <a:solidFill>
                  <a:schemeClr val="tx1"/>
                </a:solidFill>
                <a:latin typeface="Arial"/>
                <a:cs typeface="Arial"/>
              </a:defRPr>
            </a:lvl1pPr>
          </a:lstStyle>
          <a:p>
            <a:pPr fontAlgn="base">
              <a:spcBef>
                <a:spcPct val="0"/>
              </a:spcBef>
              <a:spcAft>
                <a:spcPct val="0"/>
              </a:spcAft>
              <a:defRPr/>
            </a:pPr>
            <a:fld id="{34A2E564-BE4F-DF46-B3E6-E2425A089A89}" type="slidenum">
              <a:rPr lang="en-US" smtClean="0">
                <a:ea typeface="ＭＳ Ｐゴシック" charset="-128"/>
              </a:rPr>
              <a:pPr fontAlgn="base">
                <a:spcBef>
                  <a:spcPct val="0"/>
                </a:spcBef>
                <a:spcAft>
                  <a:spcPct val="0"/>
                </a:spcAft>
                <a:defRPr/>
              </a:pPr>
              <a:t>‹#›</a:t>
            </a:fld>
            <a:endParaRPr lang="en-US" dirty="0">
              <a:ea typeface="ＭＳ Ｐゴシック" charset="-128"/>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Slide Number Placeholder 8"/>
          <p:cNvSpPr>
            <a:spLocks noGrp="1"/>
          </p:cNvSpPr>
          <p:nvPr>
            <p:ph type="sldNum" sz="quarter" idx="4"/>
          </p:nvPr>
        </p:nvSpPr>
        <p:spPr>
          <a:xfrm>
            <a:off x="7010400" y="6331691"/>
            <a:ext cx="2133600" cy="411480"/>
          </a:xfrm>
          <a:prstGeom prst="rect">
            <a:avLst/>
          </a:prstGeom>
        </p:spPr>
        <p:txBody>
          <a:bodyPr vert="horz" wrap="square" lIns="91440" tIns="45720" rIns="91440" bIns="45720" numCol="1" anchor="ctr" anchorCtr="0" compatLnSpc="1">
            <a:prstTxWarp prst="textNoShape">
              <a:avLst/>
            </a:prstTxWarp>
          </a:bodyPr>
          <a:lstStyle>
            <a:lvl1pPr algn="r">
              <a:defRPr sz="1200" b="1">
                <a:solidFill>
                  <a:schemeClr val="tx1"/>
                </a:solidFill>
                <a:latin typeface="Arial"/>
                <a:cs typeface="Arial"/>
              </a:defRPr>
            </a:lvl1pPr>
          </a:lstStyle>
          <a:p>
            <a:pPr>
              <a:defRPr/>
            </a:pPr>
            <a:fld id="{34A2E564-BE4F-DF46-B3E6-E2425A089A89}" type="slidenum">
              <a:rPr lang="en-US" smtClean="0"/>
              <a:pPr>
                <a:defRPr/>
              </a:pPr>
              <a:t>‹#›</a:t>
            </a:fld>
            <a:endParaRPr lang="en-US" dirty="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Centered main point">
    <p:spTree>
      <p:nvGrpSpPr>
        <p:cNvPr id="1" name=""/>
        <p:cNvGrpSpPr/>
        <p:nvPr/>
      </p:nvGrpSpPr>
      <p:grpSpPr>
        <a:xfrm>
          <a:off x="0" y="0"/>
          <a:ext cx="0" cy="0"/>
          <a:chOff x="0" y="0"/>
          <a:chExt cx="0" cy="0"/>
        </a:xfrm>
      </p:grpSpPr>
      <p:sp>
        <p:nvSpPr>
          <p:cNvPr id="2" name="Title 1"/>
          <p:cNvSpPr>
            <a:spLocks noGrp="1"/>
          </p:cNvSpPr>
          <p:nvPr>
            <p:ph type="title"/>
          </p:nvPr>
        </p:nvSpPr>
        <p:spPr>
          <a:xfrm>
            <a:off x="-220133" y="3052691"/>
            <a:ext cx="8718021" cy="769441"/>
          </a:xfrm>
        </p:spPr>
        <p:txBody>
          <a:bodyPr>
            <a:spAutoFit/>
          </a:bodyPr>
          <a:lstStyle/>
          <a:p>
            <a:r>
              <a:rPr lang="en-US"/>
              <a:t>Click to edit Master title style</a:t>
            </a:r>
            <a:endParaRPr dirty="0"/>
          </a:p>
        </p:txBody>
      </p:sp>
      <p:sp>
        <p:nvSpPr>
          <p:cNvPr id="4" name="Slide Number Placeholder 8"/>
          <p:cNvSpPr>
            <a:spLocks noGrp="1"/>
          </p:cNvSpPr>
          <p:nvPr>
            <p:ph type="sldNum" sz="quarter" idx="4"/>
          </p:nvPr>
        </p:nvSpPr>
        <p:spPr>
          <a:xfrm>
            <a:off x="7010400" y="6331691"/>
            <a:ext cx="2133600" cy="411480"/>
          </a:xfrm>
          <a:prstGeom prst="rect">
            <a:avLst/>
          </a:prstGeom>
        </p:spPr>
        <p:txBody>
          <a:bodyPr vert="horz" wrap="square" lIns="91440" tIns="45720" rIns="91440" bIns="45720" numCol="1" anchor="ctr" anchorCtr="0" compatLnSpc="1">
            <a:prstTxWarp prst="textNoShape">
              <a:avLst/>
            </a:prstTxWarp>
          </a:bodyPr>
          <a:lstStyle>
            <a:lvl1pPr algn="r">
              <a:defRPr sz="1200" b="1">
                <a:solidFill>
                  <a:schemeClr val="tx1"/>
                </a:solidFill>
                <a:latin typeface="Arial"/>
                <a:cs typeface="Arial"/>
              </a:defRPr>
            </a:lvl1pPr>
          </a:lstStyle>
          <a:p>
            <a:pPr fontAlgn="base">
              <a:spcBef>
                <a:spcPct val="0"/>
              </a:spcBef>
              <a:spcAft>
                <a:spcPct val="0"/>
              </a:spcAft>
              <a:defRPr/>
            </a:pPr>
            <a:fld id="{34A2E564-BE4F-DF46-B3E6-E2425A089A89}" type="slidenum">
              <a:rPr lang="en-US" smtClean="0">
                <a:ea typeface="ＭＳ Ｐゴシック" charset="-128"/>
              </a:rPr>
              <a:pPr fontAlgn="base">
                <a:spcBef>
                  <a:spcPct val="0"/>
                </a:spcBef>
                <a:spcAft>
                  <a:spcPct val="0"/>
                </a:spcAft>
                <a:defRPr/>
              </a:pPr>
              <a:t>‹#›</a:t>
            </a:fld>
            <a:endParaRPr lang="en-US" dirty="0">
              <a:ea typeface="ＭＳ Ｐゴシック" charset="-128"/>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8"/>
          <p:cNvSpPr>
            <a:spLocks noGrp="1"/>
          </p:cNvSpPr>
          <p:nvPr>
            <p:ph type="sldNum" sz="quarter" idx="4"/>
          </p:nvPr>
        </p:nvSpPr>
        <p:spPr>
          <a:xfrm>
            <a:off x="7010400" y="6331691"/>
            <a:ext cx="2133600" cy="411480"/>
          </a:xfrm>
          <a:prstGeom prst="rect">
            <a:avLst/>
          </a:prstGeom>
        </p:spPr>
        <p:txBody>
          <a:bodyPr vert="horz" wrap="square" lIns="91440" tIns="45720" rIns="91440" bIns="45720" numCol="1" anchor="ctr" anchorCtr="0" compatLnSpc="1">
            <a:prstTxWarp prst="textNoShape">
              <a:avLst/>
            </a:prstTxWarp>
          </a:bodyPr>
          <a:lstStyle>
            <a:lvl1pPr algn="r">
              <a:defRPr sz="1200" b="1">
                <a:solidFill>
                  <a:schemeClr val="tx1"/>
                </a:solidFill>
                <a:latin typeface="Arial"/>
                <a:cs typeface="Arial"/>
              </a:defRPr>
            </a:lvl1pPr>
          </a:lstStyle>
          <a:p>
            <a:pPr>
              <a:defRPr/>
            </a:pPr>
            <a:fld id="{34A2E564-BE4F-DF46-B3E6-E2425A089A89}" type="slidenum">
              <a:rPr lang="en-US" smtClean="0"/>
              <a:pPr>
                <a:defRPr/>
              </a:pPr>
              <a:t>‹#›</a:t>
            </a:fld>
            <a:endParaRPr lang="en-US"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4474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863F6D-9682-4494-835D-311C31206918}"/>
              </a:ext>
            </a:extLst>
          </p:cNvPr>
          <p:cNvPicPr>
            <a:picLocks noChangeAspect="1"/>
          </p:cNvPicPr>
          <p:nvPr userDrawn="1"/>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987941" y="6211465"/>
            <a:ext cx="753533" cy="753533"/>
          </a:xfrm>
          <a:prstGeom prst="rect">
            <a:avLst/>
          </a:prstGeom>
        </p:spPr>
      </p:pic>
      <p:sp>
        <p:nvSpPr>
          <p:cNvPr id="2" name="Title Placeholder 1"/>
          <p:cNvSpPr>
            <a:spLocks noGrp="1"/>
          </p:cNvSpPr>
          <p:nvPr>
            <p:ph type="title"/>
          </p:nvPr>
        </p:nvSpPr>
        <p:spPr>
          <a:xfrm>
            <a:off x="-220133" y="237066"/>
            <a:ext cx="8718021" cy="812801"/>
          </a:xfrm>
          <a:prstGeom prst="rect">
            <a:avLst/>
          </a:prstGeom>
          <a:solidFill>
            <a:srgbClr val="444749">
              <a:alpha val="70000"/>
            </a:srgbClr>
          </a:solidFill>
          <a:ln>
            <a:noFill/>
          </a:ln>
        </p:spPr>
        <p:txBody>
          <a:bodyPr vert="horz" lIns="91440" tIns="45720" rIns="91440" bIns="45720" rtlCol="0" anchor="ctr" anchorCtr="0">
            <a:normAutofit/>
          </a:bodyPr>
          <a:lstStyle/>
          <a:p>
            <a:r>
              <a:rPr lang="en-US"/>
              <a:t>Click to edit Master title style</a:t>
            </a:r>
            <a:endParaRPr dirty="0"/>
          </a:p>
        </p:txBody>
      </p:sp>
      <p:sp>
        <p:nvSpPr>
          <p:cNvPr id="3" name="Text Placeholder 2"/>
          <p:cNvSpPr>
            <a:spLocks noGrp="1"/>
          </p:cNvSpPr>
          <p:nvPr>
            <p:ph type="body" idx="1"/>
          </p:nvPr>
        </p:nvSpPr>
        <p:spPr>
          <a:xfrm>
            <a:off x="632606" y="1354668"/>
            <a:ext cx="7878788" cy="2400657"/>
          </a:xfrm>
          <a:prstGeom prst="rect">
            <a:avLst/>
          </a:prstGeom>
          <a:solidFill>
            <a:srgbClr val="444749">
              <a:alpha val="70000"/>
            </a:srgbClr>
          </a:solidFill>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Slide Number Placeholder 8"/>
          <p:cNvSpPr>
            <a:spLocks noGrp="1"/>
          </p:cNvSpPr>
          <p:nvPr>
            <p:ph type="sldNum" sz="quarter" idx="4"/>
          </p:nvPr>
        </p:nvSpPr>
        <p:spPr>
          <a:xfrm>
            <a:off x="7010400" y="6331691"/>
            <a:ext cx="2133600" cy="411480"/>
          </a:xfrm>
          <a:prstGeom prst="rect">
            <a:avLst/>
          </a:prstGeom>
        </p:spPr>
        <p:txBody>
          <a:bodyPr vert="horz" wrap="square" lIns="91440" tIns="45720" rIns="91440" bIns="45720" numCol="1" anchor="ctr" anchorCtr="0" compatLnSpc="1">
            <a:prstTxWarp prst="textNoShape">
              <a:avLst/>
            </a:prstTxWarp>
          </a:bodyPr>
          <a:lstStyle>
            <a:lvl1pPr algn="r">
              <a:defRPr sz="1200" b="1">
                <a:solidFill>
                  <a:schemeClr val="tx1"/>
                </a:solidFill>
                <a:latin typeface="Arial"/>
                <a:cs typeface="Arial"/>
              </a:defRPr>
            </a:lvl1pPr>
          </a:lstStyle>
          <a:p>
            <a:pPr fontAlgn="base">
              <a:spcBef>
                <a:spcPct val="0"/>
              </a:spcBef>
              <a:spcAft>
                <a:spcPct val="0"/>
              </a:spcAft>
              <a:defRPr/>
            </a:pPr>
            <a:fld id="{34A2E564-BE4F-DF46-B3E6-E2425A089A89}" type="slidenum">
              <a:rPr lang="en-US" smtClean="0">
                <a:ea typeface="ＭＳ Ｐゴシック" charset="-128"/>
              </a:rPr>
              <a:pPr fontAlgn="base">
                <a:spcBef>
                  <a:spcPct val="0"/>
                </a:spcBef>
                <a:spcAft>
                  <a:spcPct val="0"/>
                </a:spcAft>
                <a:defRPr/>
              </a:pPr>
              <a:t>‹#›</a:t>
            </a:fld>
            <a:endParaRPr lang="en-US" dirty="0">
              <a:ea typeface="ＭＳ Ｐゴシック" charset="-128"/>
            </a:endParaRPr>
          </a:p>
        </p:txBody>
      </p:sp>
      <p:pic>
        <p:nvPicPr>
          <p:cNvPr id="9" name="Picture 8" descr="SGA-CS-logo-white.gi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0133" y="6331690"/>
            <a:ext cx="4759287" cy="411480"/>
          </a:xfrm>
          <a:prstGeom prst="rect">
            <a:avLst/>
          </a:prstGeom>
        </p:spPr>
      </p:pic>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hdr="0" ftr="0" dt="0"/>
  <p:txStyles>
    <p:titleStyle>
      <a:lvl1pPr marL="508000" indent="0" algn="l" defTabSz="914400" rtl="0" eaLnBrk="1" latinLnBrk="0" hangingPunct="1">
        <a:spcBef>
          <a:spcPct val="0"/>
        </a:spcBef>
        <a:buNone/>
        <a:defRPr sz="4400" kern="1200">
          <a:solidFill>
            <a:schemeClr val="tx1"/>
          </a:solidFill>
          <a:latin typeface="Arial"/>
          <a:ea typeface="+mj-ea"/>
          <a:cs typeface="Arial"/>
        </a:defRPr>
      </a:lvl1pPr>
    </p:titleStyle>
    <p:bodyStyle>
      <a:lvl1pPr marL="349250" indent="-349250" algn="l" defTabSz="914400" rtl="0" eaLnBrk="1" latinLnBrk="0" hangingPunct="1">
        <a:spcBef>
          <a:spcPts val="2000"/>
        </a:spcBef>
        <a:buClr>
          <a:schemeClr val="tx1"/>
        </a:buClr>
        <a:buFont typeface="Arial"/>
        <a:buChar char="•"/>
        <a:defRPr sz="3200" kern="1200">
          <a:solidFill>
            <a:schemeClr val="tx1"/>
          </a:solidFill>
          <a:latin typeface="Arial"/>
          <a:ea typeface="+mn-ea"/>
          <a:cs typeface="Arial"/>
        </a:defRPr>
      </a:lvl1pPr>
      <a:lvl2pPr marL="685800" indent="-336550" algn="l" defTabSz="914400" rtl="0" eaLnBrk="1" latinLnBrk="0" hangingPunct="1">
        <a:spcBef>
          <a:spcPts val="600"/>
        </a:spcBef>
        <a:buClr>
          <a:schemeClr val="tx1"/>
        </a:buClr>
        <a:buFont typeface="Arial"/>
        <a:buChar char="•"/>
        <a:defRPr sz="2800" kern="1200">
          <a:solidFill>
            <a:schemeClr val="tx1"/>
          </a:solidFill>
          <a:latin typeface="Arial"/>
          <a:ea typeface="+mn-ea"/>
          <a:cs typeface="Arial"/>
        </a:defRPr>
      </a:lvl2pPr>
      <a:lvl3pPr marL="968375" indent="-282575" algn="l" defTabSz="914400" rtl="0" eaLnBrk="1" latinLnBrk="0" hangingPunct="1">
        <a:spcBef>
          <a:spcPts val="600"/>
        </a:spcBef>
        <a:buClr>
          <a:schemeClr val="tx1"/>
        </a:buClr>
        <a:buFont typeface="Arial"/>
        <a:buChar char="•"/>
        <a:defRPr sz="2600" kern="1200">
          <a:solidFill>
            <a:schemeClr val="tx1"/>
          </a:solidFill>
          <a:latin typeface="Arial"/>
          <a:ea typeface="+mn-ea"/>
          <a:cs typeface="Arial"/>
        </a:defRPr>
      </a:lvl3pPr>
      <a:lvl4pPr marL="1263650" indent="-295275" algn="l" defTabSz="914400" rtl="0" eaLnBrk="1" latinLnBrk="0" hangingPunct="1">
        <a:spcBef>
          <a:spcPts val="600"/>
        </a:spcBef>
        <a:buClr>
          <a:schemeClr val="tx1"/>
        </a:buClr>
        <a:buFont typeface="Arial"/>
        <a:buChar char="•"/>
        <a:defRPr sz="2400" kern="1200">
          <a:solidFill>
            <a:schemeClr val="tx1"/>
          </a:solidFill>
          <a:latin typeface="Arial"/>
          <a:ea typeface="+mn-ea"/>
          <a:cs typeface="Arial"/>
        </a:defRPr>
      </a:lvl4pPr>
      <a:lvl5pPr marL="1546225" indent="-282575" algn="l" defTabSz="914400" rtl="0" eaLnBrk="1" latinLnBrk="0" hangingPunct="1">
        <a:spcBef>
          <a:spcPts val="600"/>
        </a:spcBef>
        <a:buClr>
          <a:schemeClr val="tx1"/>
        </a:buClr>
        <a:buFont typeface="Arial"/>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34A2E564-BE4F-DF46-B3E6-E2425A089A89}" type="slidenum">
              <a:rPr lang="en-US" smtClean="0"/>
              <a:pPr>
                <a:defRPr/>
              </a:pPr>
              <a:t>1</a:t>
            </a:fld>
            <a:endParaRPr lang="en-US" dirty="0">
              <a:solidFill>
                <a:schemeClr val="bg1"/>
              </a:solidFill>
            </a:endParaRPr>
          </a:p>
        </p:txBody>
      </p:sp>
      <p:sp>
        <p:nvSpPr>
          <p:cNvPr id="7" name="Title 1"/>
          <p:cNvSpPr txBox="1">
            <a:spLocks/>
          </p:cNvSpPr>
          <p:nvPr/>
        </p:nvSpPr>
        <p:spPr>
          <a:xfrm>
            <a:off x="685800" y="948267"/>
            <a:ext cx="7772400" cy="2480733"/>
          </a:xfrm>
          <a:prstGeom prst="rect">
            <a:avLst/>
          </a:prstGeom>
          <a:solidFill>
            <a:srgbClr val="444749">
              <a:alpha val="70000"/>
            </a:srgbClr>
          </a:solidFill>
          <a:ln>
            <a:noFill/>
          </a:ln>
        </p:spPr>
        <p:txBody>
          <a:bodyPr vert="horz" lIns="91440" tIns="45720" rIns="91440" bIns="45720" rtlCol="0" anchor="ctr" anchorCtr="0">
            <a:normAutofit/>
          </a:bodyPr>
          <a:lstStyle/>
          <a:p>
            <a:pPr marL="50800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mj-ea"/>
                <a:cs typeface="Arial"/>
              </a:rPr>
              <a:t>Introduction to</a:t>
            </a:r>
            <a:br>
              <a:rPr kumimoji="0" lang="en-US" sz="4800" b="0" i="0" u="none" strike="noStrike" kern="1200" cap="none" spc="0" normalizeH="0" baseline="0" noProof="0" dirty="0">
                <a:ln>
                  <a:noFill/>
                </a:ln>
                <a:solidFill>
                  <a:srgbClr val="FFFFFF"/>
                </a:solidFill>
                <a:effectLst/>
                <a:uLnTx/>
                <a:uFillTx/>
                <a:latin typeface="Arial"/>
                <a:ea typeface="+mj-ea"/>
                <a:cs typeface="Arial"/>
              </a:rPr>
            </a:br>
            <a:r>
              <a:rPr kumimoji="0" lang="en-US" sz="4800" b="0" i="0" u="none" strike="noStrike" kern="1200" cap="none" spc="0" normalizeH="0" baseline="0" noProof="0" dirty="0">
                <a:ln>
                  <a:noFill/>
                </a:ln>
                <a:solidFill>
                  <a:srgbClr val="FFFFFF"/>
                </a:solidFill>
                <a:effectLst/>
                <a:uLnTx/>
                <a:uFillTx/>
                <a:latin typeface="Arial"/>
                <a:ea typeface="+mj-ea"/>
                <a:cs typeface="Arial"/>
              </a:rPr>
              <a:t>Green and Complete Streets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hode island beach clos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133" y="865667"/>
            <a:ext cx="9382125" cy="52768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4"/>
          </p:nvPr>
        </p:nvSpPr>
        <p:spPr/>
        <p:txBody>
          <a:bodyPr/>
          <a:lstStyle/>
          <a:p>
            <a:pPr fontAlgn="base">
              <a:spcBef>
                <a:spcPct val="0"/>
              </a:spcBef>
              <a:spcAft>
                <a:spcPct val="0"/>
              </a:spcAft>
              <a:defRPr/>
            </a:pPr>
            <a:fld id="{34A2E564-BE4F-DF46-B3E6-E2425A089A89}" type="slidenum">
              <a:rPr lang="en-US" smtClean="0">
                <a:ea typeface="ＭＳ Ｐゴシック" charset="-128"/>
              </a:rPr>
              <a:pPr fontAlgn="base">
                <a:spcBef>
                  <a:spcPct val="0"/>
                </a:spcBef>
                <a:spcAft>
                  <a:spcPct val="0"/>
                </a:spcAft>
                <a:defRPr/>
              </a:pPr>
              <a:t>10</a:t>
            </a:fld>
            <a:endParaRPr lang="en-US" dirty="0">
              <a:ea typeface="ＭＳ Ｐゴシック" charset="-128"/>
            </a:endParaRPr>
          </a:p>
        </p:txBody>
      </p:sp>
    </p:spTree>
    <p:extLst>
      <p:ext uri="{BB962C8B-B14F-4D97-AF65-F5344CB8AC3E}">
        <p14:creationId xmlns:p14="http://schemas.microsoft.com/office/powerpoint/2010/main" val="1348475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 Rt1 Target xing Cheryl Cort.JPG"/>
          <p:cNvPicPr>
            <a:picLocks noChangeAspect="1"/>
          </p:cNvPicPr>
          <p:nvPr/>
        </p:nvPicPr>
        <p:blipFill>
          <a:blip r:embed="rId3" cstate="email"/>
          <a:srcRect/>
          <a:stretch>
            <a:fillRect/>
          </a:stretch>
        </p:blipFill>
        <p:spPr>
          <a:xfrm>
            <a:off x="0" y="-237073"/>
            <a:ext cx="9144000" cy="6400800"/>
          </a:xfrm>
          <a:prstGeom prst="rect">
            <a:avLst/>
          </a:prstGeom>
        </p:spPr>
      </p:pic>
      <p:sp>
        <p:nvSpPr>
          <p:cNvPr id="10" name="Text Placeholder 9"/>
          <p:cNvSpPr>
            <a:spLocks noGrp="1"/>
          </p:cNvSpPr>
          <p:nvPr>
            <p:ph idx="1"/>
          </p:nvPr>
        </p:nvSpPr>
        <p:spPr>
          <a:xfrm>
            <a:off x="632606" y="4272340"/>
            <a:ext cx="7878788" cy="1569660"/>
          </a:xfrm>
        </p:spPr>
        <p:txBody>
          <a:bodyPr>
            <a:spAutoFit/>
          </a:bodyPr>
          <a:lstStyle/>
          <a:p>
            <a:pPr lvl="0"/>
            <a:r>
              <a:rPr lang="en-US" b="1" dirty="0">
                <a:solidFill>
                  <a:srgbClr val="FFFFFF"/>
                </a:solidFill>
              </a:rPr>
              <a:t>More than 40%</a:t>
            </a:r>
            <a:r>
              <a:rPr lang="en-US" dirty="0">
                <a:solidFill>
                  <a:srgbClr val="FFFFFF"/>
                </a:solidFill>
              </a:rPr>
              <a:t> of pedestrian deaths in 2007 and 2008 occurred where </a:t>
            </a:r>
            <a:r>
              <a:rPr lang="en-US" u="sng" dirty="0">
                <a:solidFill>
                  <a:srgbClr val="FFFFFF"/>
                </a:solidFill>
              </a:rPr>
              <a:t>no crosswalk was available</a:t>
            </a:r>
            <a:r>
              <a:rPr lang="en-US" dirty="0">
                <a:solidFill>
                  <a:srgbClr val="FFFFFF"/>
                </a:solidFill>
              </a:rPr>
              <a:t>.</a:t>
            </a:r>
          </a:p>
        </p:txBody>
      </p:sp>
      <p:sp>
        <p:nvSpPr>
          <p:cNvPr id="4" name="Slide Number Placeholder 4"/>
          <p:cNvSpPr>
            <a:spLocks noGrp="1"/>
          </p:cNvSpPr>
          <p:nvPr>
            <p:ph type="sldNum" sz="quarter" idx="4"/>
          </p:nvPr>
        </p:nvSpPr>
        <p:spPr/>
        <p:txBody>
          <a:bodyPr/>
          <a:lstStyle/>
          <a:p>
            <a:fld id="{B80C48AF-10C9-804E-A236-D16687DC691E}" type="slidenum">
              <a:rPr lang="en-US" smtClean="0"/>
              <a:pPr/>
              <a:t>11</a:t>
            </a:fld>
            <a:endParaRPr lang="en-US" dirty="0"/>
          </a:p>
        </p:txBody>
      </p:sp>
      <p:sp>
        <p:nvSpPr>
          <p:cNvPr id="9" name="TextBox 8"/>
          <p:cNvSpPr txBox="1"/>
          <p:nvPr/>
        </p:nvSpPr>
        <p:spPr>
          <a:xfrm>
            <a:off x="1714500" y="5842000"/>
            <a:ext cx="5715000" cy="246221"/>
          </a:xfrm>
          <a:prstGeom prst="rect">
            <a:avLst/>
          </a:prstGeom>
          <a:noFill/>
        </p:spPr>
        <p:txBody>
          <a:bodyPr wrap="square" rtlCol="0">
            <a:spAutoFit/>
          </a:bodyPr>
          <a:lstStyle/>
          <a:p>
            <a:pPr algn="ctr"/>
            <a:r>
              <a:rPr lang="en-US" sz="1000" dirty="0">
                <a:solidFill>
                  <a:srgbClr val="FFFFFF"/>
                </a:solidFill>
              </a:rPr>
              <a:t>National Highway Traffic Safety Administration’s Fatality Reporting System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eedGraph.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7494" y="1676391"/>
            <a:ext cx="6288689" cy="4233333"/>
          </a:xfrm>
          <a:prstGeom prst="rect">
            <a:avLst/>
          </a:prstGeom>
        </p:spPr>
      </p:pic>
      <p:sp>
        <p:nvSpPr>
          <p:cNvPr id="2" name="Title 1"/>
          <p:cNvSpPr>
            <a:spLocks noGrp="1"/>
          </p:cNvSpPr>
          <p:nvPr>
            <p:ph type="title"/>
          </p:nvPr>
        </p:nvSpPr>
        <p:spPr/>
        <p:txBody>
          <a:bodyPr/>
          <a:lstStyle/>
          <a:p>
            <a:r>
              <a:rPr lang="en-US" dirty="0"/>
              <a:t>Benefits: Safety	</a:t>
            </a:r>
          </a:p>
        </p:txBody>
      </p:sp>
      <p:sp>
        <p:nvSpPr>
          <p:cNvPr id="5" name="Content Placeholder 4"/>
          <p:cNvSpPr>
            <a:spLocks noGrp="1"/>
          </p:cNvSpPr>
          <p:nvPr>
            <p:ph idx="1"/>
          </p:nvPr>
        </p:nvSpPr>
        <p:spPr>
          <a:xfrm>
            <a:off x="632606" y="1185335"/>
            <a:ext cx="7878788" cy="584776"/>
          </a:xfrm>
        </p:spPr>
        <p:txBody>
          <a:bodyPr/>
          <a:lstStyle/>
          <a:p>
            <a:r>
              <a:rPr lang="en-US" dirty="0">
                <a:solidFill>
                  <a:srgbClr val="FFFFFF"/>
                </a:solidFill>
              </a:rPr>
              <a:t>Slower speeds = improved safety</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12</a:t>
            </a:fld>
            <a:endParaRPr lang="en-US" dirty="0">
              <a:solidFill>
                <a:schemeClr val="bg1"/>
              </a:solidFill>
            </a:endParaRPr>
          </a:p>
        </p:txBody>
      </p:sp>
      <p:sp>
        <p:nvSpPr>
          <p:cNvPr id="20" name="Rectangle 19"/>
          <p:cNvSpPr/>
          <p:nvPr/>
        </p:nvSpPr>
        <p:spPr>
          <a:xfrm>
            <a:off x="0" y="5923463"/>
            <a:ext cx="9144000" cy="400110"/>
          </a:xfrm>
          <a:prstGeom prst="rect">
            <a:avLst/>
          </a:prstGeom>
        </p:spPr>
        <p:txBody>
          <a:bodyPr wrap="square">
            <a:spAutoFit/>
          </a:bodyPr>
          <a:lstStyle/>
          <a:p>
            <a:pPr algn="ctr"/>
            <a:r>
              <a:rPr lang="en-US" sz="1000" i="1" dirty="0">
                <a:solidFill>
                  <a:srgbClr val="FFFFFF"/>
                </a:solidFill>
              </a:rPr>
              <a:t>W.A. Leaf and D.F. </a:t>
            </a:r>
            <a:r>
              <a:rPr lang="en-US" sz="1000" i="1" dirty="0" err="1">
                <a:solidFill>
                  <a:srgbClr val="FFFFFF"/>
                </a:solidFill>
              </a:rPr>
              <a:t>Preusser</a:t>
            </a:r>
            <a:r>
              <a:rPr lang="en-US" sz="1000" i="1" dirty="0">
                <a:solidFill>
                  <a:srgbClr val="FFFFFF"/>
                </a:solidFill>
              </a:rPr>
              <a:t>, “Literature Review on Vehicle Travel Speeds and Pedestrian Injuries Among Selected Racial/Ethnic Groups,” US Department of Transportation, National Highway Traffic Safety Administration (1999).</a:t>
            </a:r>
          </a:p>
        </p:txBody>
      </p:sp>
    </p:spTree>
    <p:extLst>
      <p:ext uri="{BB962C8B-B14F-4D97-AF65-F5344CB8AC3E}">
        <p14:creationId xmlns:p14="http://schemas.microsoft.com/office/powerpoint/2010/main" val="40779762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13</a:t>
            </a:fld>
            <a:endParaRPr lang="en-US" dirty="0">
              <a:solidFill>
                <a:schemeClr val="bg1"/>
              </a:solidFill>
            </a:endParaRPr>
          </a:p>
        </p:txBody>
      </p:sp>
      <p:sp>
        <p:nvSpPr>
          <p:cNvPr id="4" name="Rectangle 3"/>
          <p:cNvSpPr/>
          <p:nvPr/>
        </p:nvSpPr>
        <p:spPr>
          <a:xfrm>
            <a:off x="244257" y="1604558"/>
            <a:ext cx="4171168" cy="3253711"/>
          </a:xfrm>
          <a:prstGeom prst="rect">
            <a:avLst/>
          </a:prstGeom>
        </p:spPr>
        <p:txBody>
          <a:bodyPr wrap="square">
            <a:spAutoFit/>
          </a:bodyPr>
          <a:lstStyle/>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Centers for Disease Control and Prevention names improved traffic safety, and Complete Streets policies specifically, as an important strategy in tackling the obesity epidemic”</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415425" y="723253"/>
            <a:ext cx="4572000" cy="3631379"/>
          </a:xfrm>
          <a:prstGeom prst="rect">
            <a:avLst/>
          </a:prstGeom>
        </p:spPr>
        <p:txBody>
          <a:bodyPr>
            <a:spAutoFit/>
          </a:bodyPr>
          <a:lstStyle/>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 comprehensive study of walkability has found that people in walkable neighborhoods did about 35–45 more minutes of moderate intensity physical activity per week and were substantially less likely to be overweight or obese than similar people living in low-walkability neighborhoods.”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4760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Health	</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14</a:t>
            </a:fld>
            <a:endParaRPr lang="en-US" dirty="0">
              <a:solidFill>
                <a:schemeClr val="bg1"/>
              </a:solidFill>
            </a:endParaRPr>
          </a:p>
        </p:txBody>
      </p:sp>
      <p:sp>
        <p:nvSpPr>
          <p:cNvPr id="4" name="Text Placeholder 3"/>
          <p:cNvSpPr>
            <a:spLocks noGrp="1"/>
          </p:cNvSpPr>
          <p:nvPr>
            <p:ph type="body" sz="quarter" idx="4294967295"/>
          </p:nvPr>
        </p:nvSpPr>
        <p:spPr>
          <a:xfrm>
            <a:off x="0" y="1507597"/>
            <a:ext cx="9144000" cy="626004"/>
          </a:xfrm>
        </p:spPr>
        <p:txBody>
          <a:bodyPr/>
          <a:lstStyle/>
          <a:p>
            <a:pPr marL="0" indent="0" algn="ctr">
              <a:buNone/>
            </a:pPr>
            <a:r>
              <a:rPr lang="en-US" dirty="0"/>
              <a:t>Risk of obesity:</a:t>
            </a:r>
          </a:p>
          <a:p>
            <a:endParaRPr lang="en-US" dirty="0"/>
          </a:p>
          <a:p>
            <a:endParaRPr lang="en-US" dirty="0"/>
          </a:p>
          <a:p>
            <a:endParaRPr lang="en-US" dirty="0"/>
          </a:p>
        </p:txBody>
      </p:sp>
      <p:sp>
        <p:nvSpPr>
          <p:cNvPr id="5" name="TextBox 4"/>
          <p:cNvSpPr txBox="1"/>
          <p:nvPr/>
        </p:nvSpPr>
        <p:spPr>
          <a:xfrm>
            <a:off x="203199" y="5683691"/>
            <a:ext cx="8636001" cy="461665"/>
          </a:xfrm>
          <a:prstGeom prst="rect">
            <a:avLst/>
          </a:prstGeom>
          <a:noFill/>
        </p:spPr>
        <p:txBody>
          <a:bodyPr wrap="square" rtlCol="0">
            <a:spAutoFit/>
          </a:bodyPr>
          <a:lstStyle/>
          <a:p>
            <a:pPr algn="ctr"/>
            <a:r>
              <a:rPr lang="en-US" sz="1200" i="1" dirty="0">
                <a:solidFill>
                  <a:srgbClr val="FFFFFF"/>
                </a:solidFill>
              </a:rPr>
              <a:t>Frank, L., et. al. (2004). Obesity Relationships with Community Design, Physical Activity, and Time Spent in Cars. American Journal of Preventative Medicine 27(2). </a:t>
            </a:r>
          </a:p>
        </p:txBody>
      </p:sp>
      <p:sp>
        <p:nvSpPr>
          <p:cNvPr id="7" name="Up Arrow 6"/>
          <p:cNvSpPr/>
          <p:nvPr/>
        </p:nvSpPr>
        <p:spPr>
          <a:xfrm>
            <a:off x="1524004" y="2269067"/>
            <a:ext cx="2353734" cy="3048000"/>
          </a:xfrm>
          <a:prstGeom prst="upArrow">
            <a:avLst/>
          </a:prstGeom>
          <a:solidFill>
            <a:srgbClr val="7EAA00"/>
          </a:solidFill>
          <a:ln>
            <a:solidFill>
              <a:srgbClr val="7EAA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2" name="TextBox 11"/>
          <p:cNvSpPr txBox="1"/>
          <p:nvPr/>
        </p:nvSpPr>
        <p:spPr>
          <a:xfrm>
            <a:off x="1540957" y="2658533"/>
            <a:ext cx="2404872" cy="1815882"/>
          </a:xfrm>
          <a:prstGeom prst="rect">
            <a:avLst/>
          </a:prstGeom>
          <a:noFill/>
        </p:spPr>
        <p:txBody>
          <a:bodyPr wrap="square" rtlCol="0">
            <a:spAutoFit/>
          </a:bodyPr>
          <a:lstStyle/>
          <a:p>
            <a:pPr algn="ctr"/>
            <a:r>
              <a:rPr lang="en-US" sz="2800" dirty="0">
                <a:solidFill>
                  <a:srgbClr val="FFFFFF"/>
                </a:solidFill>
              </a:rPr>
              <a:t>Increases </a:t>
            </a:r>
          </a:p>
          <a:p>
            <a:pPr algn="ctr"/>
            <a:r>
              <a:rPr lang="en-US" sz="2800" b="1" dirty="0">
                <a:solidFill>
                  <a:srgbClr val="FFFFFF"/>
                </a:solidFill>
              </a:rPr>
              <a:t>6%</a:t>
            </a:r>
            <a:r>
              <a:rPr lang="en-US" sz="2800" dirty="0">
                <a:solidFill>
                  <a:srgbClr val="FFFFFF"/>
                </a:solidFill>
              </a:rPr>
              <a:t> for each hours spent in a car.</a:t>
            </a:r>
          </a:p>
        </p:txBody>
      </p:sp>
      <p:sp>
        <p:nvSpPr>
          <p:cNvPr id="10" name="Down Arrow 9"/>
          <p:cNvSpPr/>
          <p:nvPr/>
        </p:nvSpPr>
        <p:spPr>
          <a:xfrm>
            <a:off x="5875865" y="2269067"/>
            <a:ext cx="1320801" cy="3048000"/>
          </a:xfrm>
          <a:prstGeom prst="downArrow">
            <a:avLst/>
          </a:prstGeom>
          <a:solidFill>
            <a:srgbClr val="0081C6"/>
          </a:solidFill>
          <a:ln>
            <a:solidFill>
              <a:srgbClr val="0081C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249334" y="2573867"/>
            <a:ext cx="2573865" cy="2308324"/>
          </a:xfrm>
          <a:prstGeom prst="rect">
            <a:avLst/>
          </a:prstGeom>
          <a:noFill/>
        </p:spPr>
        <p:txBody>
          <a:bodyPr wrap="square" rtlCol="0">
            <a:spAutoFit/>
          </a:bodyPr>
          <a:lstStyle/>
          <a:p>
            <a:pPr algn="ctr"/>
            <a:r>
              <a:rPr lang="en-US" sz="2800" dirty="0">
                <a:solidFill>
                  <a:srgbClr val="FFFFFF"/>
                </a:solidFill>
              </a:rPr>
              <a:t>Decreases </a:t>
            </a:r>
            <a:r>
              <a:rPr lang="en-US" sz="3200" b="1" dirty="0">
                <a:solidFill>
                  <a:srgbClr val="FFFFFF"/>
                </a:solidFill>
              </a:rPr>
              <a:t>4.8% </a:t>
            </a:r>
            <a:r>
              <a:rPr lang="en-US" sz="2800" dirty="0">
                <a:solidFill>
                  <a:srgbClr val="FFFFFF"/>
                </a:solidFill>
              </a:rPr>
              <a:t>for each additional kilometer walked.</a:t>
            </a:r>
          </a:p>
        </p:txBody>
      </p:sp>
    </p:spTree>
    <p:extLst>
      <p:ext uri="{BB962C8B-B14F-4D97-AF65-F5344CB8AC3E}">
        <p14:creationId xmlns:p14="http://schemas.microsoft.com/office/powerpoint/2010/main" val="214715033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Health</a:t>
            </a:r>
          </a:p>
        </p:txBody>
      </p:sp>
      <p:sp>
        <p:nvSpPr>
          <p:cNvPr id="7" name="Text Placeholder 6"/>
          <p:cNvSpPr>
            <a:spLocks noGrp="1"/>
          </p:cNvSpPr>
          <p:nvPr>
            <p:ph sz="half" idx="1"/>
          </p:nvPr>
        </p:nvSpPr>
        <p:spPr/>
        <p:txBody>
          <a:bodyPr/>
          <a:lstStyle/>
          <a:p>
            <a:r>
              <a:rPr lang="en-US" sz="2400" dirty="0"/>
              <a:t>Women who walk or bike 30 minutes a day have a lower risk of breast cancer.</a:t>
            </a:r>
            <a:endParaRPr lang="en-US" sz="1800" dirty="0"/>
          </a:p>
          <a:p>
            <a:r>
              <a:rPr lang="en-US" sz="2400" dirty="0"/>
              <a:t>A 30-minute round-trip bicycle commute is associated with better mental health in men. </a:t>
            </a:r>
            <a:endParaRPr lang="en-US" sz="1800" dirty="0"/>
          </a:p>
          <a:p>
            <a:r>
              <a:rPr lang="en-US" sz="2400" dirty="0"/>
              <a:t>People who live in </a:t>
            </a:r>
            <a:r>
              <a:rPr lang="en-US" sz="2400" dirty="0" err="1"/>
              <a:t>walkable</a:t>
            </a:r>
            <a:r>
              <a:rPr lang="en-US" sz="2400" dirty="0"/>
              <a:t> neighborhoods get more exercise than those who do not.</a:t>
            </a:r>
          </a:p>
        </p:txBody>
      </p:sp>
      <p:sp>
        <p:nvSpPr>
          <p:cNvPr id="3" name="Slide Number Placeholder 2"/>
          <p:cNvSpPr>
            <a:spLocks noGrp="1"/>
          </p:cNvSpPr>
          <p:nvPr>
            <p:ph type="sldNum" sz="quarter" idx="4"/>
          </p:nvPr>
        </p:nvSpPr>
        <p:spPr/>
        <p:txBody>
          <a:bodyPr/>
          <a:lstStyle/>
          <a:p>
            <a:fld id="{34A2E564-BE4F-DF46-B3E6-E2425A089A89}" type="slidenum">
              <a:rPr lang="en-US" smtClean="0"/>
              <a:pPr/>
              <a:t>15</a:t>
            </a:fld>
            <a:endParaRPr lang="en-US" dirty="0"/>
          </a:p>
        </p:txBody>
      </p:sp>
      <p:pic>
        <p:nvPicPr>
          <p:cNvPr id="5" name="Picture 4" descr="Stapleton.4. (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6748" y="1287470"/>
            <a:ext cx="4140190" cy="4667250"/>
          </a:xfrm>
          <a:prstGeom prst="rect">
            <a:avLst/>
          </a:prstGeom>
        </p:spPr>
      </p:pic>
    </p:spTree>
    <p:extLst>
      <p:ext uri="{BB962C8B-B14F-4D97-AF65-F5344CB8AC3E}">
        <p14:creationId xmlns:p14="http://schemas.microsoft.com/office/powerpoint/2010/main" val="276165739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dewalks befo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391" y="1659473"/>
            <a:ext cx="4472609" cy="3429000"/>
          </a:xfrm>
          <a:prstGeom prst="rect">
            <a:avLst/>
          </a:prstGeom>
          <a:noFill/>
        </p:spPr>
      </p:pic>
      <p:sp>
        <p:nvSpPr>
          <p:cNvPr id="3" name="Title 2"/>
          <p:cNvSpPr>
            <a:spLocks noGrp="1"/>
          </p:cNvSpPr>
          <p:nvPr>
            <p:ph type="title"/>
          </p:nvPr>
        </p:nvSpPr>
        <p:spPr/>
        <p:txBody>
          <a:bodyPr>
            <a:normAutofit/>
          </a:bodyPr>
          <a:lstStyle/>
          <a:p>
            <a:r>
              <a:rPr lang="en-US" dirty="0"/>
              <a:t>Benefits: Economy</a:t>
            </a:r>
          </a:p>
        </p:txBody>
      </p:sp>
      <p:sp>
        <p:nvSpPr>
          <p:cNvPr id="4" name="Slide Number Placeholder 4"/>
          <p:cNvSpPr>
            <a:spLocks noGrp="1"/>
          </p:cNvSpPr>
          <p:nvPr>
            <p:ph type="sldNum" sz="quarter" idx="4"/>
          </p:nvPr>
        </p:nvSpPr>
        <p:spPr>
          <a:prstGeom prst="rect">
            <a:avLst/>
          </a:prstGeom>
        </p:spPr>
        <p:txBody>
          <a:bodyPr/>
          <a:lstStyle/>
          <a:p>
            <a:pPr algn="r"/>
            <a:fld id="{B80C48AF-10C9-804E-A236-D16687DC691E}" type="slidenum">
              <a:rPr lang="en-US" sz="1200" b="0" smtClean="0"/>
              <a:pPr algn="r"/>
              <a:t>16</a:t>
            </a:fld>
            <a:endParaRPr lang="en-US" sz="1200" b="0" dirty="0"/>
          </a:p>
        </p:txBody>
      </p:sp>
      <p:sp>
        <p:nvSpPr>
          <p:cNvPr id="2" name="Text Placeholder 1"/>
          <p:cNvSpPr>
            <a:spLocks noGrp="1"/>
          </p:cNvSpPr>
          <p:nvPr>
            <p:ph type="body" sz="quarter" idx="4294967295"/>
          </p:nvPr>
        </p:nvSpPr>
        <p:spPr>
          <a:xfrm>
            <a:off x="406400" y="3563938"/>
            <a:ext cx="3741738" cy="2447925"/>
          </a:xfrm>
        </p:spPr>
        <p:txBody>
          <a:bodyPr numCol="1">
            <a:noAutofit/>
          </a:bodyPr>
          <a:lstStyle/>
          <a:p>
            <a:pPr marL="0" indent="0">
              <a:spcAft>
                <a:spcPts val="600"/>
              </a:spcAft>
              <a:buNone/>
            </a:pPr>
            <a:r>
              <a:rPr lang="en-US" sz="2400" dirty="0"/>
              <a:t>$8 </a:t>
            </a:r>
            <a:r>
              <a:rPr lang="en-US" sz="2400" dirty="0" err="1"/>
              <a:t>milllion</a:t>
            </a:r>
            <a:r>
              <a:rPr lang="en-US" sz="2400" dirty="0"/>
              <a:t> </a:t>
            </a:r>
            <a:r>
              <a:rPr lang="en-US" sz="2400" u="sng" dirty="0"/>
              <a:t>public investment</a:t>
            </a:r>
            <a:r>
              <a:rPr lang="en-US" sz="2400" dirty="0"/>
              <a:t> in streetscape improvements 2003-2004</a:t>
            </a:r>
          </a:p>
          <a:p>
            <a:pPr marL="0" indent="0">
              <a:spcAft>
                <a:spcPts val="600"/>
              </a:spcAft>
              <a:buNone/>
            </a:pPr>
            <a:r>
              <a:rPr lang="en-US" sz="2400" dirty="0"/>
              <a:t>$8 million in </a:t>
            </a:r>
            <a:r>
              <a:rPr lang="en-US" sz="2400" u="sng" dirty="0"/>
              <a:t>private investment</a:t>
            </a:r>
            <a:r>
              <a:rPr lang="en-US" sz="2400" dirty="0"/>
              <a:t> in following two years</a:t>
            </a:r>
          </a:p>
        </p:txBody>
      </p:sp>
      <p:pic>
        <p:nvPicPr>
          <p:cNvPr id="6" name="Picture 3" descr="Sidewalks aft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1659473"/>
            <a:ext cx="4398065" cy="3429000"/>
          </a:xfrm>
          <a:prstGeom prst="rect">
            <a:avLst/>
          </a:prstGeom>
          <a:noFill/>
        </p:spPr>
      </p:pic>
      <p:sp>
        <p:nvSpPr>
          <p:cNvPr id="8" name="Text Placeholder 1"/>
          <p:cNvSpPr txBox="1">
            <a:spLocks/>
          </p:cNvSpPr>
          <p:nvPr/>
        </p:nvSpPr>
        <p:spPr>
          <a:xfrm>
            <a:off x="4876800" y="3902599"/>
            <a:ext cx="3471333" cy="1753129"/>
          </a:xfrm>
          <a:prstGeom prst="rect">
            <a:avLst/>
          </a:prstGeom>
          <a:solidFill>
            <a:srgbClr val="434649">
              <a:alpha val="70000"/>
            </a:srgbClr>
          </a:solidFill>
        </p:spPr>
        <p:txBody>
          <a:bodyPr vert="horz" lIns="91440" tIns="45720" rIns="91440" bIns="45720" numCol="1" rtlCol="0">
            <a:noAutofit/>
          </a:bodyPr>
          <a:lstStyle/>
          <a:p>
            <a:pPr marL="0" marR="0" lvl="0" indent="0" algn="l" defTabSz="457200" rtl="0" eaLnBrk="1" fontAlgn="auto" latinLnBrk="0" hangingPunct="1">
              <a:lnSpc>
                <a:spcPct val="100000"/>
              </a:lnSpc>
              <a:spcBef>
                <a:spcPct val="20000"/>
              </a:spcBef>
              <a:spcAft>
                <a:spcPts val="600"/>
              </a:spcAft>
              <a:buClrTx/>
              <a:buSzTx/>
              <a:buFont typeface="Arial"/>
              <a:buNone/>
              <a:tabLst/>
              <a:defRPr/>
            </a:pPr>
            <a:r>
              <a:rPr kumimoji="0" lang="en-US" i="0" u="sng" strike="noStrike" kern="1200" cap="none" spc="0" normalizeH="0" baseline="0" noProof="0" dirty="0">
                <a:ln>
                  <a:noFill/>
                </a:ln>
                <a:solidFill>
                  <a:srgbClr val="FFFFFF"/>
                </a:solidFill>
                <a:uLnTx/>
                <a:uFillTx/>
                <a:latin typeface="Arial"/>
                <a:ea typeface="+mn-ea"/>
                <a:cs typeface="Arial"/>
              </a:rPr>
              <a:t>32 new business </a:t>
            </a:r>
            <a:r>
              <a:rPr kumimoji="0" lang="en-US" i="0" u="none" strike="noStrike" kern="1200" cap="none" spc="0" normalizeH="0" baseline="0" noProof="0" dirty="0">
                <a:ln>
                  <a:noFill/>
                </a:ln>
                <a:solidFill>
                  <a:srgbClr val="FFFFFF"/>
                </a:solidFill>
                <a:uLnTx/>
                <a:uFillTx/>
                <a:latin typeface="Arial"/>
                <a:ea typeface="+mn-ea"/>
                <a:cs typeface="Arial"/>
              </a:rPr>
              <a:t>establishments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i="0" u="sng" strike="noStrike" kern="1200" cap="none" spc="0" normalizeH="0" baseline="0" noProof="0" dirty="0">
                <a:ln>
                  <a:noFill/>
                </a:ln>
                <a:solidFill>
                  <a:srgbClr val="FFFFFF"/>
                </a:solidFill>
                <a:uLnTx/>
                <a:uFillTx/>
                <a:latin typeface="Arial"/>
                <a:ea typeface="+mn-ea"/>
                <a:cs typeface="Arial"/>
              </a:rPr>
              <a:t>$80,000</a:t>
            </a:r>
            <a:r>
              <a:rPr kumimoji="0" lang="en-US" i="0" strike="noStrike" kern="1200" cap="none" spc="0" normalizeH="0" baseline="0" noProof="0" dirty="0">
                <a:ln>
                  <a:noFill/>
                </a:ln>
                <a:solidFill>
                  <a:srgbClr val="FFFFFF"/>
                </a:solidFill>
                <a:uLnTx/>
                <a:uFillTx/>
                <a:latin typeface="Arial"/>
                <a:ea typeface="+mn-ea"/>
                <a:cs typeface="Arial"/>
              </a:rPr>
              <a:t> </a:t>
            </a:r>
            <a:r>
              <a:rPr kumimoji="0" lang="en-US" i="0" u="none" strike="noStrike" kern="1200" cap="none" spc="0" normalizeH="0" baseline="0" noProof="0" dirty="0">
                <a:ln>
                  <a:noFill/>
                </a:ln>
                <a:solidFill>
                  <a:srgbClr val="FFFFFF"/>
                </a:solidFill>
                <a:uLnTx/>
                <a:uFillTx/>
                <a:latin typeface="Arial"/>
                <a:ea typeface="+mn-ea"/>
                <a:cs typeface="Arial"/>
              </a:rPr>
              <a:t>in sales tax annually </a:t>
            </a:r>
          </a:p>
        </p:txBody>
      </p:sp>
      <p:sp>
        <p:nvSpPr>
          <p:cNvPr id="9" name="TextBox 8"/>
          <p:cNvSpPr txBox="1"/>
          <p:nvPr/>
        </p:nvSpPr>
        <p:spPr>
          <a:xfrm>
            <a:off x="0" y="1050788"/>
            <a:ext cx="9144000" cy="430887"/>
          </a:xfrm>
          <a:prstGeom prst="rect">
            <a:avLst/>
          </a:prstGeom>
          <a:noFill/>
        </p:spPr>
        <p:txBody>
          <a:bodyPr wrap="square" rtlCol="0">
            <a:spAutoFit/>
          </a:bodyPr>
          <a:lstStyle/>
          <a:p>
            <a:pPr algn="ctr"/>
            <a:r>
              <a:rPr lang="en-US" sz="2200" dirty="0">
                <a:solidFill>
                  <a:srgbClr val="FFFFFF"/>
                </a:solidFill>
              </a:rPr>
              <a:t>Washington, DC: Barracks Row/8</a:t>
            </a:r>
            <a:r>
              <a:rPr lang="en-US" sz="2200" baseline="30000" dirty="0">
                <a:solidFill>
                  <a:srgbClr val="FFFFFF"/>
                </a:solidFill>
              </a:rPr>
              <a:t>th</a:t>
            </a:r>
            <a:r>
              <a:rPr lang="en-US" sz="2200" dirty="0">
                <a:solidFill>
                  <a:srgbClr val="FFFFFF"/>
                </a:solidFill>
              </a:rPr>
              <a:t> Street SE</a:t>
            </a:r>
          </a:p>
        </p:txBody>
      </p:sp>
    </p:spTree>
    <p:extLst>
      <p:ext uri="{BB962C8B-B14F-4D97-AF65-F5344CB8AC3E}">
        <p14:creationId xmlns:p14="http://schemas.microsoft.com/office/powerpoint/2010/main" val="140680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ncast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1599"/>
            <a:ext cx="9465470" cy="6310313"/>
          </a:xfrm>
          <a:prstGeom prst="rect">
            <a:avLst/>
          </a:prstGeom>
        </p:spPr>
      </p:pic>
      <p:sp>
        <p:nvSpPr>
          <p:cNvPr id="2" name="Title 1"/>
          <p:cNvSpPr>
            <a:spLocks noGrp="1"/>
          </p:cNvSpPr>
          <p:nvPr>
            <p:ph type="title"/>
          </p:nvPr>
        </p:nvSpPr>
        <p:spPr/>
        <p:txBody>
          <a:bodyPr/>
          <a:lstStyle/>
          <a:p>
            <a:r>
              <a:rPr lang="en-US" dirty="0"/>
              <a:t>Benefits: Economy</a:t>
            </a:r>
          </a:p>
        </p:txBody>
      </p:sp>
      <p:sp>
        <p:nvSpPr>
          <p:cNvPr id="4" name="Text Placeholder 3"/>
          <p:cNvSpPr>
            <a:spLocks noGrp="1"/>
          </p:cNvSpPr>
          <p:nvPr>
            <p:ph sz="half" idx="1"/>
          </p:nvPr>
        </p:nvSpPr>
        <p:spPr>
          <a:xfrm>
            <a:off x="641349" y="1354668"/>
            <a:ext cx="4269317" cy="4924425"/>
          </a:xfrm>
        </p:spPr>
        <p:txBody>
          <a:bodyPr/>
          <a:lstStyle/>
          <a:p>
            <a:pPr>
              <a:spcAft>
                <a:spcPts val="600"/>
              </a:spcAft>
            </a:pPr>
            <a:r>
              <a:rPr lang="en-US" sz="3000" dirty="0"/>
              <a:t>Lancaster, California:</a:t>
            </a:r>
          </a:p>
          <a:p>
            <a:pPr lvl="1">
              <a:spcAft>
                <a:spcPts val="600"/>
              </a:spcAft>
            </a:pPr>
            <a:r>
              <a:rPr lang="en-US" sz="2800" dirty="0">
                <a:solidFill>
                  <a:srgbClr val="FFFFFF"/>
                </a:solidFill>
              </a:rPr>
              <a:t>Reduced speeding</a:t>
            </a:r>
          </a:p>
          <a:p>
            <a:pPr lvl="1">
              <a:spcAft>
                <a:spcPts val="600"/>
              </a:spcAft>
            </a:pPr>
            <a:r>
              <a:rPr lang="en-US" sz="2800" dirty="0">
                <a:solidFill>
                  <a:srgbClr val="FFFFFF"/>
                </a:solidFill>
              </a:rPr>
              <a:t>Fewer crashes</a:t>
            </a:r>
          </a:p>
          <a:p>
            <a:pPr lvl="1">
              <a:spcAft>
                <a:spcPts val="600"/>
              </a:spcAft>
            </a:pPr>
            <a:r>
              <a:rPr lang="en-US" sz="2800" dirty="0">
                <a:solidFill>
                  <a:srgbClr val="FFFFFF"/>
                </a:solidFill>
              </a:rPr>
              <a:t>50 new businesses</a:t>
            </a:r>
          </a:p>
          <a:p>
            <a:pPr lvl="1">
              <a:spcAft>
                <a:spcPts val="600"/>
              </a:spcAft>
            </a:pPr>
            <a:r>
              <a:rPr lang="en-US" sz="2800" dirty="0">
                <a:solidFill>
                  <a:srgbClr val="FFFFFF"/>
                </a:solidFill>
              </a:rPr>
              <a:t>800 new jobs</a:t>
            </a:r>
          </a:p>
          <a:p>
            <a:pPr lvl="1">
              <a:spcAft>
                <a:spcPts val="600"/>
              </a:spcAft>
            </a:pPr>
            <a:r>
              <a:rPr lang="en-US" sz="2800" dirty="0">
                <a:solidFill>
                  <a:srgbClr val="FFFFFF"/>
                </a:solidFill>
              </a:rPr>
              <a:t>Vacancy rate: just 4%</a:t>
            </a:r>
          </a:p>
          <a:p>
            <a:pPr lvl="1">
              <a:spcAft>
                <a:spcPts val="600"/>
              </a:spcAft>
            </a:pPr>
            <a:r>
              <a:rPr lang="en-US" sz="2800" dirty="0">
                <a:solidFill>
                  <a:srgbClr val="FFFFFF"/>
                </a:solidFill>
              </a:rPr>
              <a:t>Sales tax revenue: up 26%</a:t>
            </a:r>
          </a:p>
        </p:txBody>
      </p:sp>
      <p:sp>
        <p:nvSpPr>
          <p:cNvPr id="3" name="Slide Number Placeholder 2"/>
          <p:cNvSpPr>
            <a:spLocks noGrp="1"/>
          </p:cNvSpPr>
          <p:nvPr>
            <p:ph type="sldNum" sz="quarter" idx="4"/>
          </p:nvPr>
        </p:nvSpPr>
        <p:spPr/>
        <p:txBody>
          <a:bodyPr/>
          <a:lstStyle/>
          <a:p>
            <a:pPr>
              <a:defRPr/>
            </a:pPr>
            <a:fld id="{34A2E564-BE4F-DF46-B3E6-E2425A089A89}" type="slidenum">
              <a:rPr lang="en-US" b="0" smtClean="0"/>
              <a:pPr>
                <a:defRPr/>
              </a:pPr>
              <a:t>17</a:t>
            </a:fld>
            <a:endParaRPr lang="en-US" b="0" dirty="0">
              <a:solidFill>
                <a:schemeClr val="bg1"/>
              </a:solidFill>
            </a:endParaRPr>
          </a:p>
        </p:txBody>
      </p:sp>
    </p:spTree>
    <p:extLst>
      <p:ext uri="{BB962C8B-B14F-4D97-AF65-F5344CB8AC3E}">
        <p14:creationId xmlns:p14="http://schemas.microsoft.com/office/powerpoint/2010/main" val="90915644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Heat Island Effect</a:t>
            </a:r>
          </a:p>
        </p:txBody>
      </p:sp>
      <p:sp>
        <p:nvSpPr>
          <p:cNvPr id="3" name="Content Placeholder 2"/>
          <p:cNvSpPr>
            <a:spLocks noGrp="1"/>
          </p:cNvSpPr>
          <p:nvPr>
            <p:ph sz="half" idx="1"/>
          </p:nvPr>
        </p:nvSpPr>
        <p:spPr/>
        <p:txBody>
          <a:bodyPr/>
          <a:lstStyle/>
          <a:p>
            <a:endParaRPr lang="en-US"/>
          </a:p>
        </p:txBody>
      </p:sp>
      <p:sp>
        <p:nvSpPr>
          <p:cNvPr id="4" name="Slide Number Placeholder 3"/>
          <p:cNvSpPr>
            <a:spLocks noGrp="1"/>
          </p:cNvSpPr>
          <p:nvPr>
            <p:ph type="sldNum" sz="quarter" idx="4"/>
          </p:nvPr>
        </p:nvSpPr>
        <p:spPr/>
        <p:txBody>
          <a:bodyPr/>
          <a:lstStyle/>
          <a:p>
            <a:pPr fontAlgn="base">
              <a:spcBef>
                <a:spcPct val="0"/>
              </a:spcBef>
              <a:spcAft>
                <a:spcPct val="0"/>
              </a:spcAft>
              <a:defRPr/>
            </a:pPr>
            <a:fld id="{34A2E564-BE4F-DF46-B3E6-E2425A089A89}" type="slidenum">
              <a:rPr lang="en-US" smtClean="0">
                <a:ea typeface="ＭＳ Ｐゴシック" charset="-128"/>
              </a:rPr>
              <a:pPr fontAlgn="base">
                <a:spcBef>
                  <a:spcPct val="0"/>
                </a:spcBef>
                <a:spcAft>
                  <a:spcPct val="0"/>
                </a:spcAft>
                <a:defRPr/>
              </a:pPr>
              <a:t>18</a:t>
            </a:fld>
            <a:endParaRPr lang="en-US" dirty="0">
              <a:ea typeface="ＭＳ Ｐゴシック" charset="-128"/>
            </a:endParaRPr>
          </a:p>
        </p:txBody>
      </p:sp>
      <p:pic>
        <p:nvPicPr>
          <p:cNvPr id="1026" name="Picture 2" descr="Image result for heat island effec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8012" y="973667"/>
            <a:ext cx="8072438" cy="521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887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Capacity</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19</a:t>
            </a:fld>
            <a:endParaRPr lang="en-US" dirty="0">
              <a:solidFill>
                <a:schemeClr val="bg1"/>
              </a:solidFill>
            </a:endParaRPr>
          </a:p>
        </p:txBody>
      </p:sp>
      <p:pic>
        <p:nvPicPr>
          <p:cNvPr id="6" name="Picture 5" descr="4928854273_bd9fa2f9d5_b.jpg"/>
          <p:cNvPicPr>
            <a:picLocks noChangeAspect="1"/>
          </p:cNvPicPr>
          <p:nvPr/>
        </p:nvPicPr>
        <p:blipFill>
          <a:blip r:embed="rId3"/>
          <a:stretch>
            <a:fillRect/>
          </a:stretch>
        </p:blipFill>
        <p:spPr>
          <a:xfrm>
            <a:off x="323850" y="1879600"/>
            <a:ext cx="8496300" cy="3098800"/>
          </a:xfrm>
          <a:prstGeom prst="rect">
            <a:avLst/>
          </a:prstGeom>
        </p:spPr>
      </p:pic>
      <p:sp>
        <p:nvSpPr>
          <p:cNvPr id="4" name="TextBox 3"/>
          <p:cNvSpPr txBox="1"/>
          <p:nvPr/>
        </p:nvSpPr>
        <p:spPr>
          <a:xfrm>
            <a:off x="358218" y="5433640"/>
            <a:ext cx="8461932" cy="825758"/>
          </a:xfrm>
          <a:prstGeom prst="rect">
            <a:avLst/>
          </a:prstGeom>
          <a:noFill/>
        </p:spPr>
        <p:txBody>
          <a:bodyPr wrap="square" rtlCol="0">
            <a:spAutoFit/>
          </a:bodyPr>
          <a:lstStyle/>
          <a:p>
            <a:r>
              <a:rPr lang="en-US" dirty="0"/>
              <a:t>Newport’s density and narrow streets create limited space for motor vehicles</a:t>
            </a:r>
          </a:p>
        </p:txBody>
      </p:sp>
    </p:spTree>
    <p:extLst>
      <p:ext uri="{BB962C8B-B14F-4D97-AF65-F5344CB8AC3E}">
        <p14:creationId xmlns:p14="http://schemas.microsoft.com/office/powerpoint/2010/main" val="297724412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lotte EastBlvdScottAve.jpg"/>
          <p:cNvPicPr>
            <a:picLocks noChangeAspect="1"/>
          </p:cNvPicPr>
          <p:nvPr/>
        </p:nvPicPr>
        <p:blipFill>
          <a:blip r:embed="rId3" cstate="email"/>
          <a:srcRect/>
          <a:stretch>
            <a:fillRect/>
          </a:stretch>
        </p:blipFill>
        <p:spPr>
          <a:xfrm>
            <a:off x="914400" y="1417638"/>
            <a:ext cx="7315200" cy="3094038"/>
          </a:xfrm>
          <a:prstGeom prst="rect">
            <a:avLst/>
          </a:prstGeom>
        </p:spPr>
      </p:pic>
      <p:sp>
        <p:nvSpPr>
          <p:cNvPr id="2" name="Title 1"/>
          <p:cNvSpPr>
            <a:spLocks noGrp="1"/>
          </p:cNvSpPr>
          <p:nvPr>
            <p:ph type="title"/>
          </p:nvPr>
        </p:nvSpPr>
        <p:spPr/>
        <p:txBody>
          <a:bodyPr/>
          <a:lstStyle/>
          <a:p>
            <a:r>
              <a:rPr lang="en-US" dirty="0"/>
              <a:t>What are Complete Streets?</a:t>
            </a:r>
          </a:p>
        </p:txBody>
      </p:sp>
      <p:sp>
        <p:nvSpPr>
          <p:cNvPr id="5" name="Slide Number Placeholder 4"/>
          <p:cNvSpPr>
            <a:spLocks noGrp="1"/>
          </p:cNvSpPr>
          <p:nvPr>
            <p:ph type="sldNum" sz="quarter" idx="4"/>
          </p:nvPr>
        </p:nvSpPr>
        <p:spPr/>
        <p:txBody>
          <a:bodyPr/>
          <a:lstStyle/>
          <a:p>
            <a:pPr>
              <a:defRPr/>
            </a:pPr>
            <a:fld id="{34A2E564-BE4F-DF46-B3E6-E2425A089A89}" type="slidenum">
              <a:rPr lang="en-US" smtClean="0"/>
              <a:pPr>
                <a:defRPr/>
              </a:pPr>
              <a:t>2</a:t>
            </a:fld>
            <a:endParaRPr lang="en-US" dirty="0">
              <a:solidFill>
                <a:schemeClr val="bg1"/>
              </a:solidFill>
            </a:endParaRPr>
          </a:p>
        </p:txBody>
      </p:sp>
      <p:sp>
        <p:nvSpPr>
          <p:cNvPr id="8" name="Text Placeholder 7"/>
          <p:cNvSpPr>
            <a:spLocks noGrp="1"/>
          </p:cNvSpPr>
          <p:nvPr>
            <p:ph type="body" sz="quarter" idx="4294967295"/>
          </p:nvPr>
        </p:nvSpPr>
        <p:spPr>
          <a:xfrm>
            <a:off x="711186" y="4792663"/>
            <a:ext cx="8229600" cy="947737"/>
          </a:xfrm>
        </p:spPr>
        <p:txBody>
          <a:bodyPr/>
          <a:lstStyle/>
          <a:p>
            <a:pPr marL="0" indent="0">
              <a:buNone/>
            </a:pPr>
            <a:r>
              <a:rPr lang="en-US" sz="2500" dirty="0"/>
              <a:t>Complete Streets are streets for everyone, no matter who they are or how they travel.</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8817469_e4e64addef.jpeg"/>
          <p:cNvPicPr>
            <a:picLocks noChangeAspect="1"/>
          </p:cNvPicPr>
          <p:nvPr/>
        </p:nvPicPr>
        <p:blipFill>
          <a:blip r:embed="rId3" cstate="email"/>
          <a:stretch>
            <a:fillRect/>
          </a:stretch>
        </p:blipFill>
        <p:spPr>
          <a:xfrm>
            <a:off x="4953000" y="1417638"/>
            <a:ext cx="4114800" cy="4492133"/>
          </a:xfrm>
          <a:prstGeom prst="rect">
            <a:avLst/>
          </a:prstGeom>
        </p:spPr>
      </p:pic>
      <p:sp>
        <p:nvSpPr>
          <p:cNvPr id="3" name="Title 2"/>
          <p:cNvSpPr>
            <a:spLocks noGrp="1"/>
          </p:cNvSpPr>
          <p:nvPr>
            <p:ph type="title"/>
          </p:nvPr>
        </p:nvSpPr>
        <p:spPr/>
        <p:txBody>
          <a:bodyPr/>
          <a:lstStyle/>
          <a:p>
            <a:r>
              <a:rPr lang="en-US" dirty="0"/>
              <a:t>Benefits: Provide Choices</a:t>
            </a:r>
          </a:p>
        </p:txBody>
      </p:sp>
      <p:sp>
        <p:nvSpPr>
          <p:cNvPr id="2" name="Text Placeholder 1"/>
          <p:cNvSpPr>
            <a:spLocks noGrp="1"/>
          </p:cNvSpPr>
          <p:nvPr>
            <p:ph sz="half" idx="1"/>
          </p:nvPr>
        </p:nvSpPr>
        <p:spPr>
          <a:xfrm>
            <a:off x="641350" y="1354668"/>
            <a:ext cx="4311650" cy="4514056"/>
          </a:xfrm>
        </p:spPr>
        <p:txBody>
          <a:bodyPr wrap="square">
            <a:spAutoFit/>
          </a:bodyPr>
          <a:lstStyle/>
          <a:p>
            <a:pPr>
              <a:spcAft>
                <a:spcPts val="1200"/>
              </a:spcAft>
            </a:pPr>
            <a:r>
              <a:rPr lang="en-US" sz="2600" dirty="0"/>
              <a:t>Transportation is second largest expense for families: ~18% of budget</a:t>
            </a:r>
          </a:p>
          <a:p>
            <a:pPr>
              <a:spcAft>
                <a:spcPts val="1200"/>
              </a:spcAft>
            </a:pPr>
            <a:r>
              <a:rPr lang="en-US" sz="2600" dirty="0"/>
              <a:t>Low income households can spend up to 55% of budget on transportation.</a:t>
            </a:r>
          </a:p>
          <a:p>
            <a:pPr>
              <a:spcAft>
                <a:spcPts val="1200"/>
              </a:spcAft>
            </a:pPr>
            <a:r>
              <a:rPr lang="en-US" sz="2600" dirty="0"/>
              <a:t>Complete Streets give people more control over their expenses.</a:t>
            </a:r>
          </a:p>
        </p:txBody>
      </p:sp>
      <p:sp>
        <p:nvSpPr>
          <p:cNvPr id="5" name="Slide Number Placeholder 4"/>
          <p:cNvSpPr>
            <a:spLocks noGrp="1"/>
          </p:cNvSpPr>
          <p:nvPr>
            <p:ph type="sldNum" sz="quarter" idx="4"/>
          </p:nvPr>
        </p:nvSpPr>
        <p:spPr/>
        <p:txBody>
          <a:bodyPr/>
          <a:lstStyle/>
          <a:p>
            <a:fld id="{B80C48AF-10C9-804E-A236-D16687DC691E}" type="slidenum">
              <a:rPr lang="en-US" smtClean="0"/>
              <a:pPr/>
              <a:t>20</a:t>
            </a:fld>
            <a:endParaRPr lang="en-US" dirty="0"/>
          </a:p>
        </p:txBody>
      </p:sp>
    </p:spTree>
    <p:extLst>
      <p:ext uri="{BB962C8B-B14F-4D97-AF65-F5344CB8AC3E}">
        <p14:creationId xmlns:p14="http://schemas.microsoft.com/office/powerpoint/2010/main" val="2364328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Benefits: Livable Communities</a:t>
            </a:r>
          </a:p>
        </p:txBody>
      </p:sp>
      <p:sp>
        <p:nvSpPr>
          <p:cNvPr id="13" name="Text Placeholder 12"/>
          <p:cNvSpPr>
            <a:spLocks noGrp="1"/>
          </p:cNvSpPr>
          <p:nvPr>
            <p:ph sz="half" idx="1"/>
          </p:nvPr>
        </p:nvSpPr>
        <p:spPr>
          <a:xfrm>
            <a:off x="641349" y="1354668"/>
            <a:ext cx="4150783" cy="5016758"/>
          </a:xfrm>
        </p:spPr>
        <p:txBody>
          <a:bodyPr/>
          <a:lstStyle/>
          <a:p>
            <a:pPr marL="0" indent="0">
              <a:spcAft>
                <a:spcPts val="1200"/>
              </a:spcAft>
              <a:buNone/>
            </a:pPr>
            <a:r>
              <a:rPr lang="en-US" sz="2600" dirty="0"/>
              <a:t>Walkable communities = happier communities</a:t>
            </a:r>
          </a:p>
          <a:p>
            <a:pPr marL="0" indent="0">
              <a:buNone/>
            </a:pPr>
            <a:r>
              <a:rPr lang="en-US" sz="2600" dirty="0"/>
              <a:t>Residents of walkable communities:</a:t>
            </a:r>
          </a:p>
          <a:p>
            <a:pPr marL="457200" indent="-457200">
              <a:buFont typeface="Arial"/>
              <a:buChar char="•"/>
            </a:pPr>
            <a:r>
              <a:rPr lang="en-US" sz="2400" dirty="0"/>
              <a:t>are more likely to be socially engaged and trusting</a:t>
            </a:r>
          </a:p>
          <a:p>
            <a:pPr marL="457200" indent="-457200">
              <a:buFont typeface="Arial"/>
              <a:buChar char="•"/>
            </a:pPr>
            <a:r>
              <a:rPr lang="en-US" sz="2400" dirty="0"/>
              <a:t>report being in good health and happy more often</a:t>
            </a:r>
          </a:p>
        </p:txBody>
      </p:sp>
      <p:sp>
        <p:nvSpPr>
          <p:cNvPr id="6" name="Slide Number Placeholder 4"/>
          <p:cNvSpPr>
            <a:spLocks noGrp="1"/>
          </p:cNvSpPr>
          <p:nvPr>
            <p:ph type="sldNum" sz="quarter" idx="4"/>
          </p:nvPr>
        </p:nvSpPr>
        <p:spPr/>
        <p:txBody>
          <a:bodyPr/>
          <a:lstStyle/>
          <a:p>
            <a:fld id="{B80C48AF-10C9-804E-A236-D16687DC691E}" type="slidenum">
              <a:rPr lang="en-US" b="0" smtClean="0"/>
              <a:pPr/>
              <a:t>21</a:t>
            </a:fld>
            <a:endParaRPr lang="en-US" b="0" dirty="0"/>
          </a:p>
        </p:txBody>
      </p:sp>
      <p:sp>
        <p:nvSpPr>
          <p:cNvPr id="5" name="TextBox 4"/>
          <p:cNvSpPr txBox="1"/>
          <p:nvPr/>
        </p:nvSpPr>
        <p:spPr>
          <a:xfrm>
            <a:off x="4468282" y="5926824"/>
            <a:ext cx="4572000" cy="400110"/>
          </a:xfrm>
          <a:prstGeom prst="rect">
            <a:avLst/>
          </a:prstGeom>
          <a:noFill/>
        </p:spPr>
        <p:txBody>
          <a:bodyPr wrap="square" rtlCol="0">
            <a:spAutoFit/>
          </a:bodyPr>
          <a:lstStyle/>
          <a:p>
            <a:r>
              <a:rPr lang="en-US" sz="1000" dirty="0">
                <a:solidFill>
                  <a:srgbClr val="FFFFFF"/>
                </a:solidFill>
              </a:rPr>
              <a:t>Shannon H. Rogers, et al. Examining Walkability and Social Capital as Indicators of Quality of Life at the Municipal and Neighborhood Scales. (2010)</a:t>
            </a:r>
          </a:p>
        </p:txBody>
      </p:sp>
      <p:pic>
        <p:nvPicPr>
          <p:cNvPr id="8" name="Picture 7" descr="Farmers Market.Los Angeles (9).jpg"/>
          <p:cNvPicPr>
            <a:picLocks noChangeAspect="1"/>
          </p:cNvPicPr>
          <p:nvPr/>
        </p:nvPicPr>
        <p:blipFill>
          <a:blip r:embed="rId3" cstate="email"/>
          <a:stretch>
            <a:fillRect/>
          </a:stretch>
        </p:blipFill>
        <p:spPr>
          <a:xfrm>
            <a:off x="5091578" y="1354668"/>
            <a:ext cx="3595222" cy="4572000"/>
          </a:xfrm>
          <a:prstGeom prst="rect">
            <a:avLst/>
          </a:prstGeom>
        </p:spPr>
      </p:pic>
    </p:spTree>
    <p:extLst>
      <p:ext uri="{BB962C8B-B14F-4D97-AF65-F5344CB8AC3E}">
        <p14:creationId xmlns:p14="http://schemas.microsoft.com/office/powerpoint/2010/main" val="2476338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r>
              <a:rPr lang="en-US" dirty="0">
                <a:solidFill>
                  <a:srgbClr val="FFFFFF"/>
                </a:solidFill>
              </a:rPr>
              <a:t>The tremendous potential</a:t>
            </a:r>
          </a:p>
        </p:txBody>
      </p:sp>
      <p:sp>
        <p:nvSpPr>
          <p:cNvPr id="8" name="Slide Number Placeholder 4"/>
          <p:cNvSpPr>
            <a:spLocks noGrp="1"/>
          </p:cNvSpPr>
          <p:nvPr>
            <p:ph type="sldNum" sz="quarter" idx="4"/>
          </p:nvPr>
        </p:nvSpPr>
        <p:spPr/>
        <p:txBody>
          <a:bodyPr/>
          <a:lstStyle/>
          <a:p>
            <a:fld id="{B80C48AF-10C9-804E-A236-D16687DC691E}" type="slidenum">
              <a:rPr lang="en-US" smtClean="0"/>
              <a:pPr/>
              <a:t>22</a:t>
            </a:fld>
            <a:endParaRPr lang="en-US" dirty="0"/>
          </a:p>
        </p:txBody>
      </p:sp>
      <p:sp>
        <p:nvSpPr>
          <p:cNvPr id="10" name="Text Placeholder 9"/>
          <p:cNvSpPr>
            <a:spLocks noGrp="1"/>
          </p:cNvSpPr>
          <p:nvPr>
            <p:ph type="body" sz="quarter" idx="4294967295"/>
          </p:nvPr>
        </p:nvSpPr>
        <p:spPr>
          <a:xfrm>
            <a:off x="457200" y="1417638"/>
            <a:ext cx="3860800" cy="584200"/>
          </a:xfrm>
        </p:spPr>
        <p:txBody>
          <a:bodyPr/>
          <a:lstStyle/>
          <a:p>
            <a:pPr>
              <a:buNone/>
            </a:pPr>
            <a:r>
              <a:rPr lang="en-US" dirty="0">
                <a:solidFill>
                  <a:srgbClr val="FFFFFF"/>
                </a:solidFill>
              </a:rPr>
              <a:t>Of all trips:</a:t>
            </a:r>
          </a:p>
        </p:txBody>
      </p:sp>
      <p:sp>
        <p:nvSpPr>
          <p:cNvPr id="9" name="Text Box 4"/>
          <p:cNvSpPr txBox="1">
            <a:spLocks noChangeArrowheads="1"/>
          </p:cNvSpPr>
          <p:nvPr/>
        </p:nvSpPr>
        <p:spPr bwMode="auto">
          <a:xfrm>
            <a:off x="2133600" y="5842000"/>
            <a:ext cx="4876800" cy="246221"/>
          </a:xfrm>
          <a:prstGeom prst="rect">
            <a:avLst/>
          </a:prstGeom>
          <a:noFill/>
          <a:ln w="9525">
            <a:noFill/>
            <a:miter lim="800000"/>
            <a:headEnd/>
            <a:tailEnd/>
          </a:ln>
        </p:spPr>
        <p:txBody>
          <a:bodyPr wrap="square">
            <a:spAutoFit/>
          </a:bodyPr>
          <a:lstStyle/>
          <a:p>
            <a:pPr algn="ctr" defTabSz="914400">
              <a:spcBef>
                <a:spcPct val="50000"/>
              </a:spcBef>
            </a:pPr>
            <a:r>
              <a:rPr lang="en-US" sz="1000" dirty="0">
                <a:solidFill>
                  <a:srgbClr val="FFFFFF"/>
                </a:solidFill>
              </a:rPr>
              <a:t>National Household Travel Survey (2009) </a:t>
            </a:r>
          </a:p>
        </p:txBody>
      </p:sp>
      <p:sp>
        <p:nvSpPr>
          <p:cNvPr id="11" name="TextBox 10"/>
          <p:cNvSpPr txBox="1"/>
          <p:nvPr/>
        </p:nvSpPr>
        <p:spPr>
          <a:xfrm>
            <a:off x="457200" y="1913478"/>
            <a:ext cx="2726267" cy="2139047"/>
          </a:xfrm>
          <a:prstGeom prst="rect">
            <a:avLst/>
          </a:prstGeom>
          <a:noFill/>
        </p:spPr>
        <p:txBody>
          <a:bodyPr wrap="square" rtlCol="0">
            <a:spAutoFit/>
          </a:bodyPr>
          <a:lstStyle/>
          <a:p>
            <a:pPr>
              <a:spcAft>
                <a:spcPts val="1200"/>
              </a:spcAft>
            </a:pPr>
            <a:r>
              <a:rPr lang="en-US" sz="8500" b="1" dirty="0">
                <a:solidFill>
                  <a:srgbClr val="FFFFFF"/>
                </a:solidFill>
              </a:rPr>
              <a:t>50% </a:t>
            </a:r>
            <a:r>
              <a:rPr lang="en-US" dirty="0">
                <a:solidFill>
                  <a:srgbClr val="FFFFFF"/>
                </a:solidFill>
              </a:rPr>
              <a:t>are less than        3 miles</a:t>
            </a:r>
          </a:p>
          <a:p>
            <a:endParaRPr lang="en-US" dirty="0">
              <a:solidFill>
                <a:srgbClr val="FFFFFF"/>
              </a:solidFill>
            </a:endParaRPr>
          </a:p>
        </p:txBody>
      </p:sp>
      <p:sp>
        <p:nvSpPr>
          <p:cNvPr id="13" name="TextBox 12"/>
          <p:cNvSpPr txBox="1"/>
          <p:nvPr/>
        </p:nvSpPr>
        <p:spPr>
          <a:xfrm>
            <a:off x="3234266" y="1913478"/>
            <a:ext cx="2556933" cy="2139047"/>
          </a:xfrm>
          <a:prstGeom prst="rect">
            <a:avLst/>
          </a:prstGeom>
          <a:noFill/>
        </p:spPr>
        <p:txBody>
          <a:bodyPr wrap="square" rtlCol="0">
            <a:spAutoFit/>
          </a:bodyPr>
          <a:lstStyle/>
          <a:p>
            <a:r>
              <a:rPr lang="en-US" sz="8500" b="1" dirty="0">
                <a:solidFill>
                  <a:srgbClr val="FFFFFF"/>
                </a:solidFill>
              </a:rPr>
              <a:t>28% </a:t>
            </a:r>
            <a:r>
              <a:rPr lang="en-US" dirty="0">
                <a:solidFill>
                  <a:srgbClr val="FFFFFF"/>
                </a:solidFill>
              </a:rPr>
              <a:t>are less than</a:t>
            </a:r>
          </a:p>
          <a:p>
            <a:r>
              <a:rPr lang="en-US" dirty="0">
                <a:solidFill>
                  <a:srgbClr val="FFFFFF"/>
                </a:solidFill>
              </a:rPr>
              <a:t>1 mile</a:t>
            </a:r>
          </a:p>
          <a:p>
            <a:endParaRPr lang="en-US" dirty="0"/>
          </a:p>
        </p:txBody>
      </p:sp>
      <p:sp>
        <p:nvSpPr>
          <p:cNvPr id="14" name="TextBox 13"/>
          <p:cNvSpPr txBox="1"/>
          <p:nvPr/>
        </p:nvSpPr>
        <p:spPr>
          <a:xfrm>
            <a:off x="6603983" y="1896545"/>
            <a:ext cx="2540000" cy="1769715"/>
          </a:xfrm>
          <a:prstGeom prst="rect">
            <a:avLst/>
          </a:prstGeom>
          <a:noFill/>
        </p:spPr>
        <p:txBody>
          <a:bodyPr wrap="square" rtlCol="0">
            <a:spAutoFit/>
          </a:bodyPr>
          <a:lstStyle/>
          <a:p>
            <a:r>
              <a:rPr lang="en-US" sz="8500" b="1" dirty="0">
                <a:solidFill>
                  <a:srgbClr val="FFFFFF"/>
                </a:solidFill>
              </a:rPr>
              <a:t>60%</a:t>
            </a:r>
          </a:p>
          <a:p>
            <a:r>
              <a:rPr lang="en-US" b="1" dirty="0">
                <a:solidFill>
                  <a:srgbClr val="FFFFFF"/>
                </a:solidFill>
              </a:rPr>
              <a:t>are </a:t>
            </a:r>
            <a:r>
              <a:rPr lang="en-US" b="1" u="sng" dirty="0">
                <a:solidFill>
                  <a:srgbClr val="FFFFFF"/>
                </a:solidFill>
              </a:rPr>
              <a:t>driven</a:t>
            </a:r>
          </a:p>
          <a:p>
            <a:endParaRPr lang="en-US" dirty="0"/>
          </a:p>
        </p:txBody>
      </p:sp>
      <p:sp>
        <p:nvSpPr>
          <p:cNvPr id="18" name="Text Placeholder 9"/>
          <p:cNvSpPr txBox="1">
            <a:spLocks/>
          </p:cNvSpPr>
          <p:nvPr/>
        </p:nvSpPr>
        <p:spPr bwMode="auto">
          <a:xfrm>
            <a:off x="4639727" y="4669834"/>
            <a:ext cx="3860800" cy="5413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6538" marR="0" lvl="0" indent="-236538" algn="l" defTabSz="457200" rtl="0" eaLnBrk="0" fontAlgn="base" latinLnBrk="0" hangingPunct="0">
              <a:lnSpc>
                <a:spcPct val="100000"/>
              </a:lnSpc>
              <a:spcBef>
                <a:spcPct val="20000"/>
              </a:spcBef>
              <a:spcAft>
                <a:spcPct val="0"/>
              </a:spcAft>
              <a:buClrTx/>
              <a:buSzTx/>
              <a:buFont typeface="Arial"/>
              <a:buNone/>
              <a:tabLst/>
              <a:defRPr/>
            </a:pPr>
            <a:r>
              <a:rPr lang="en-US" sz="2600" dirty="0">
                <a:solidFill>
                  <a:srgbClr val="FFFFFF"/>
                </a:solidFill>
              </a:rPr>
              <a:t>of</a:t>
            </a:r>
            <a:r>
              <a:rPr kumimoji="0" lang="en-US" sz="2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these trips…</a:t>
            </a:r>
          </a:p>
        </p:txBody>
      </p:sp>
      <p:sp>
        <p:nvSpPr>
          <p:cNvPr id="19" name="Bent-Up Arrow 18"/>
          <p:cNvSpPr/>
          <p:nvPr/>
        </p:nvSpPr>
        <p:spPr>
          <a:xfrm>
            <a:off x="7044266" y="3793068"/>
            <a:ext cx="1168400" cy="1316736"/>
          </a:xfrm>
          <a:prstGeom prst="bentUpArrow">
            <a:avLst>
              <a:gd name="adj1" fmla="val 25000"/>
              <a:gd name="adj2" fmla="val 25000"/>
              <a:gd name="adj3" fmla="val 25000"/>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Bent-Up Arrow 11"/>
          <p:cNvSpPr/>
          <p:nvPr/>
        </p:nvSpPr>
        <p:spPr>
          <a:xfrm rot="5400000">
            <a:off x="3505200" y="4066672"/>
            <a:ext cx="1168400" cy="1042901"/>
          </a:xfrm>
          <a:prstGeom prst="bentUp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237066"/>
            <a:ext cx="8718021" cy="1271223"/>
          </a:xfrm>
        </p:spPr>
        <p:txBody>
          <a:bodyPr>
            <a:normAutofit fontScale="90000"/>
          </a:bodyPr>
          <a:lstStyle/>
          <a:p>
            <a:r>
              <a:rPr lang="en-US" dirty="0"/>
              <a:t>Benefits of Green and Complete Streets</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23</a:t>
            </a:fld>
            <a:endParaRPr lang="en-US" dirty="0">
              <a:solidFill>
                <a:schemeClr val="bg1"/>
              </a:solidFill>
            </a:endParaRPr>
          </a:p>
        </p:txBody>
      </p:sp>
      <p:sp>
        <p:nvSpPr>
          <p:cNvPr id="4" name="Text Placeholder 10"/>
          <p:cNvSpPr txBox="1">
            <a:spLocks/>
          </p:cNvSpPr>
          <p:nvPr/>
        </p:nvSpPr>
        <p:spPr>
          <a:xfrm>
            <a:off x="641350" y="1354668"/>
            <a:ext cx="6843532" cy="6063198"/>
          </a:xfrm>
          <a:prstGeom prst="rect">
            <a:avLst/>
          </a:prstGeom>
        </p:spPr>
        <p:txBody>
          <a:bodyPr wrap="square">
            <a:spAutoFit/>
          </a:bodyPr>
          <a:lstStyle>
            <a:lvl1pPr marL="349250" indent="-349250" algn="l" defTabSz="914400" rtl="0" eaLnBrk="1" latinLnBrk="0" hangingPunct="1">
              <a:spcBef>
                <a:spcPts val="2000"/>
              </a:spcBef>
              <a:buClr>
                <a:schemeClr val="tx1"/>
              </a:buClr>
              <a:buFont typeface="Arial"/>
              <a:buChar char="•"/>
              <a:defRPr sz="3200" kern="1200">
                <a:solidFill>
                  <a:schemeClr val="tx1"/>
                </a:solidFill>
                <a:latin typeface="Arial"/>
                <a:ea typeface="+mn-ea"/>
                <a:cs typeface="Arial"/>
              </a:defRPr>
            </a:lvl1pPr>
            <a:lvl2pPr marL="685800" indent="-336550" algn="l" defTabSz="914400" rtl="0" eaLnBrk="1" latinLnBrk="0" hangingPunct="1">
              <a:spcBef>
                <a:spcPts val="600"/>
              </a:spcBef>
              <a:buClr>
                <a:schemeClr val="tx1"/>
              </a:buClr>
              <a:buFont typeface="Arial"/>
              <a:buChar char="•"/>
              <a:defRPr sz="2800" kern="1200">
                <a:solidFill>
                  <a:schemeClr val="tx1"/>
                </a:solidFill>
                <a:latin typeface="Arial"/>
                <a:ea typeface="+mn-ea"/>
                <a:cs typeface="Arial"/>
              </a:defRPr>
            </a:lvl2pPr>
            <a:lvl3pPr marL="968375" indent="-282575" algn="l" defTabSz="914400" rtl="0" eaLnBrk="1" latinLnBrk="0" hangingPunct="1">
              <a:spcBef>
                <a:spcPts val="600"/>
              </a:spcBef>
              <a:buClr>
                <a:schemeClr val="tx1"/>
              </a:buClr>
              <a:buFont typeface="Arial"/>
              <a:buChar char="•"/>
              <a:defRPr sz="2600" kern="1200">
                <a:solidFill>
                  <a:schemeClr val="tx1"/>
                </a:solidFill>
                <a:latin typeface="Arial"/>
                <a:ea typeface="+mn-ea"/>
                <a:cs typeface="Arial"/>
              </a:defRPr>
            </a:lvl3pPr>
            <a:lvl4pPr marL="1263650" indent="-295275" algn="l" defTabSz="914400" rtl="0" eaLnBrk="1" latinLnBrk="0" hangingPunct="1">
              <a:spcBef>
                <a:spcPts val="600"/>
              </a:spcBef>
              <a:buClr>
                <a:schemeClr val="tx1"/>
              </a:buClr>
              <a:buFont typeface="Arial"/>
              <a:buChar char="•"/>
              <a:defRPr sz="2400" kern="1200">
                <a:solidFill>
                  <a:schemeClr val="tx1"/>
                </a:solidFill>
                <a:latin typeface="Arial"/>
                <a:ea typeface="+mn-ea"/>
                <a:cs typeface="Arial"/>
              </a:defRPr>
            </a:lvl4pPr>
            <a:lvl5pPr marL="1546225" indent="-282575" algn="l" defTabSz="914400" rtl="0" eaLnBrk="1" latinLnBrk="0" hangingPunct="1">
              <a:spcBef>
                <a:spcPts val="600"/>
              </a:spcBef>
              <a:buClr>
                <a:schemeClr val="tx1"/>
              </a:buClr>
              <a:buFont typeface="Arial"/>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800" dirty="0">
                <a:solidFill>
                  <a:srgbClr val="FFFFFF"/>
                </a:solidFill>
              </a:rPr>
              <a:t>Reduced speeds reduce injuries</a:t>
            </a:r>
          </a:p>
          <a:p>
            <a:pPr fontAlgn="auto">
              <a:spcAft>
                <a:spcPts val="0"/>
              </a:spcAft>
            </a:pPr>
            <a:r>
              <a:rPr lang="en-US" sz="2800" dirty="0">
                <a:solidFill>
                  <a:srgbClr val="FFFFFF"/>
                </a:solidFill>
              </a:rPr>
              <a:t>Reduces obesity, asthma, and cancer</a:t>
            </a:r>
          </a:p>
          <a:p>
            <a:pPr fontAlgn="auto">
              <a:spcAft>
                <a:spcPts val="0"/>
              </a:spcAft>
            </a:pPr>
            <a:r>
              <a:rPr lang="en-US" sz="2800" dirty="0">
                <a:solidFill>
                  <a:srgbClr val="FFFFFF"/>
                </a:solidFill>
              </a:rPr>
              <a:t>Improves mental health and citizen engagement</a:t>
            </a:r>
          </a:p>
          <a:p>
            <a:pPr fontAlgn="auto">
              <a:spcAft>
                <a:spcPts val="0"/>
              </a:spcAft>
            </a:pPr>
            <a:r>
              <a:rPr lang="en-US" sz="2800" dirty="0">
                <a:solidFill>
                  <a:srgbClr val="FFFFFF"/>
                </a:solidFill>
              </a:rPr>
              <a:t>Reduces transportation and cooling costs</a:t>
            </a:r>
          </a:p>
          <a:p>
            <a:pPr fontAlgn="auto">
              <a:spcAft>
                <a:spcPts val="0"/>
              </a:spcAft>
            </a:pPr>
            <a:r>
              <a:rPr lang="en-US" sz="2800" dirty="0">
                <a:solidFill>
                  <a:srgbClr val="FFFFFF"/>
                </a:solidFill>
              </a:rPr>
              <a:t>Spurs private investment and business development</a:t>
            </a:r>
          </a:p>
          <a:p>
            <a:pPr fontAlgn="auto">
              <a:spcAft>
                <a:spcPts val="0"/>
              </a:spcAft>
            </a:pPr>
            <a:endParaRPr lang="en-US" sz="2800" dirty="0">
              <a:solidFill>
                <a:srgbClr val="FFFFFF"/>
              </a:solidFill>
            </a:endParaRPr>
          </a:p>
          <a:p>
            <a:pPr fontAlgn="auto">
              <a:spcAft>
                <a:spcPts val="0"/>
              </a:spcAft>
            </a:pPr>
            <a:endParaRPr lang="en-US" sz="2800" dirty="0">
              <a:solidFill>
                <a:srgbClr val="FFFFFF"/>
              </a:solidFill>
            </a:endParaRPr>
          </a:p>
        </p:txBody>
      </p:sp>
    </p:spTree>
    <p:extLst>
      <p:ext uri="{BB962C8B-B14F-4D97-AF65-F5344CB8AC3E}">
        <p14:creationId xmlns:p14="http://schemas.microsoft.com/office/powerpoint/2010/main" val="1893728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37EA-8A08-41F9-9C74-9BC8C9358D2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80C08727-51BB-4A8B-9B8D-4C45E86C7277}"/>
              </a:ext>
            </a:extLst>
          </p:cNvPr>
          <p:cNvSpPr>
            <a:spLocks noGrp="1"/>
          </p:cNvSpPr>
          <p:nvPr>
            <p:ph type="sldNum" sz="quarter" idx="4"/>
          </p:nvPr>
        </p:nvSpPr>
        <p:spPr/>
        <p:txBody>
          <a:bodyPr/>
          <a:lstStyle/>
          <a:p>
            <a:pPr>
              <a:defRPr/>
            </a:pPr>
            <a:fld id="{34A2E564-BE4F-DF46-B3E6-E2425A089A89}" type="slidenum">
              <a:rPr lang="en-US" smtClean="0"/>
              <a:pPr>
                <a:defRPr/>
              </a:pPr>
              <a:t>24</a:t>
            </a:fld>
            <a:endParaRPr lang="en-US" dirty="0">
              <a:solidFill>
                <a:schemeClr val="bg1"/>
              </a:solidFill>
            </a:endParaRPr>
          </a:p>
        </p:txBody>
      </p:sp>
      <p:pic>
        <p:nvPicPr>
          <p:cNvPr id="5" name="Picture 4">
            <a:extLst>
              <a:ext uri="{FF2B5EF4-FFF2-40B4-BE49-F238E27FC236}">
                <a16:creationId xmlns:a16="http://schemas.microsoft.com/office/drawing/2014/main" id="{C1557621-0CED-4513-A87F-682845C8CEDF}"/>
              </a:ext>
            </a:extLst>
          </p:cNvPr>
          <p:cNvPicPr>
            <a:picLocks noChangeAspect="1"/>
          </p:cNvPicPr>
          <p:nvPr/>
        </p:nvPicPr>
        <p:blipFill>
          <a:blip r:embed="rId2"/>
          <a:stretch>
            <a:fillRect/>
          </a:stretch>
        </p:blipFill>
        <p:spPr>
          <a:xfrm>
            <a:off x="535" y="0"/>
            <a:ext cx="9142929" cy="6858000"/>
          </a:xfrm>
          <a:prstGeom prst="rect">
            <a:avLst/>
          </a:prstGeom>
        </p:spPr>
      </p:pic>
    </p:spTree>
    <p:extLst>
      <p:ext uri="{BB962C8B-B14F-4D97-AF65-F5344CB8AC3E}">
        <p14:creationId xmlns:p14="http://schemas.microsoft.com/office/powerpoint/2010/main" val="2494625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Image Gallery" descr="Image Gallery"/>
          <p:cNvPicPr>
            <a:picLocks noChangeAspect="1"/>
          </p:cNvPicPr>
          <p:nvPr/>
        </p:nvPicPr>
        <p:blipFill>
          <a:blip r:embed="rId2">
            <a:extLst/>
          </a:blip>
          <a:srcRect t="106" b="106"/>
          <a:stretch>
            <a:fillRect/>
          </a:stretch>
        </p:blipFill>
        <p:spPr>
          <a:xfrm>
            <a:off x="0" y="309400"/>
            <a:ext cx="9144000" cy="6007029"/>
          </a:xfrm>
          <a:prstGeom prst="rect">
            <a:avLst/>
          </a:prstGeom>
          <a:ln w="12700">
            <a:miter lim="400000"/>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ge Gallery" descr="Image Gallery"/>
          <p:cNvPicPr>
            <a:picLocks noChangeAspect="1"/>
          </p:cNvPicPr>
          <p:nvPr/>
        </p:nvPicPr>
        <p:blipFill>
          <a:blip r:embed="rId2">
            <a:extLst/>
          </a:blip>
          <a:srcRect t="6203" b="6203"/>
          <a:stretch>
            <a:fillRect/>
          </a:stretch>
        </p:blipFill>
        <p:spPr>
          <a:xfrm>
            <a:off x="-1" y="445298"/>
            <a:ext cx="9144001" cy="5967404"/>
          </a:xfrm>
          <a:prstGeom prst="rect">
            <a:avLst/>
          </a:prstGeom>
          <a:ln w="12700">
            <a:miter lim="400000"/>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 Gallery" descr="Image Gallery"/>
          <p:cNvPicPr>
            <a:picLocks noChangeAspect="1"/>
          </p:cNvPicPr>
          <p:nvPr/>
        </p:nvPicPr>
        <p:blipFill>
          <a:blip r:embed="rId2">
            <a:extLst/>
          </a:blip>
          <a:srcRect l="7447" r="7447"/>
          <a:stretch>
            <a:fillRect/>
          </a:stretch>
        </p:blipFill>
        <p:spPr>
          <a:xfrm>
            <a:off x="23" y="305214"/>
            <a:ext cx="9143955" cy="6247572"/>
          </a:xfrm>
          <a:prstGeom prst="rect">
            <a:avLst/>
          </a:prstGeom>
          <a:ln w="12700">
            <a:miter lim="400000"/>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Gallery" descr="Image Gallery"/>
          <p:cNvPicPr>
            <a:picLocks noChangeAspect="1"/>
          </p:cNvPicPr>
          <p:nvPr/>
        </p:nvPicPr>
        <p:blipFill>
          <a:blip r:embed="rId2">
            <a:extLst/>
          </a:blip>
          <a:srcRect l="10150" r="10150"/>
          <a:stretch>
            <a:fillRect/>
          </a:stretch>
        </p:blipFill>
        <p:spPr>
          <a:xfrm>
            <a:off x="-1" y="522061"/>
            <a:ext cx="9144001" cy="5813879"/>
          </a:xfrm>
          <a:prstGeom prst="rect">
            <a:avLst/>
          </a:prstGeom>
          <a:ln w="12700">
            <a:miter lim="400000"/>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69F5-E821-4AA0-8951-2BBAD8C4345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3225447B-6694-48B5-97FC-85FDDBD5FB29}"/>
              </a:ext>
            </a:extLst>
          </p:cNvPr>
          <p:cNvSpPr>
            <a:spLocks noGrp="1"/>
          </p:cNvSpPr>
          <p:nvPr>
            <p:ph type="sldNum" sz="quarter" idx="4"/>
          </p:nvPr>
        </p:nvSpPr>
        <p:spPr/>
        <p:txBody>
          <a:bodyPr/>
          <a:lstStyle/>
          <a:p>
            <a:pPr>
              <a:defRPr/>
            </a:pPr>
            <a:fld id="{34A2E564-BE4F-DF46-B3E6-E2425A089A89}" type="slidenum">
              <a:rPr lang="en-US" smtClean="0"/>
              <a:pPr>
                <a:defRPr/>
              </a:pPr>
              <a:t>29</a:t>
            </a:fld>
            <a:endParaRPr lang="en-US" dirty="0">
              <a:solidFill>
                <a:schemeClr val="bg1"/>
              </a:solidFill>
            </a:endParaRPr>
          </a:p>
        </p:txBody>
      </p:sp>
      <p:pic>
        <p:nvPicPr>
          <p:cNvPr id="5" name="Picture 4">
            <a:extLst>
              <a:ext uri="{FF2B5EF4-FFF2-40B4-BE49-F238E27FC236}">
                <a16:creationId xmlns:a16="http://schemas.microsoft.com/office/drawing/2014/main" id="{431B155B-CAAA-4D5C-9E08-AF8EBDC06EB7}"/>
              </a:ext>
            </a:extLst>
          </p:cNvPr>
          <p:cNvPicPr>
            <a:picLocks noChangeAspect="1"/>
          </p:cNvPicPr>
          <p:nvPr/>
        </p:nvPicPr>
        <p:blipFill>
          <a:blip r:embed="rId2"/>
          <a:stretch>
            <a:fillRect/>
          </a:stretch>
        </p:blipFill>
        <p:spPr>
          <a:xfrm>
            <a:off x="535" y="0"/>
            <a:ext cx="9142929" cy="6858000"/>
          </a:xfrm>
          <a:prstGeom prst="rect">
            <a:avLst/>
          </a:prstGeom>
        </p:spPr>
      </p:pic>
    </p:spTree>
    <p:extLst>
      <p:ext uri="{BB962C8B-B14F-4D97-AF65-F5344CB8AC3E}">
        <p14:creationId xmlns:p14="http://schemas.microsoft.com/office/powerpoint/2010/main" val="804148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What are Green Streets?</a:t>
            </a:r>
          </a:p>
        </p:txBody>
      </p:sp>
      <p:sp>
        <p:nvSpPr>
          <p:cNvPr id="8" name="Slide Number Placeholder 7"/>
          <p:cNvSpPr>
            <a:spLocks noGrp="1"/>
          </p:cNvSpPr>
          <p:nvPr>
            <p:ph type="sldNum" sz="quarter" idx="4"/>
          </p:nvPr>
        </p:nvSpPr>
        <p:spPr/>
        <p:txBody>
          <a:bodyPr/>
          <a:lstStyle/>
          <a:p>
            <a:pPr>
              <a:defRPr/>
            </a:pPr>
            <a:fld id="{34A2E564-BE4F-DF46-B3E6-E2425A089A89}" type="slidenum">
              <a:rPr lang="en-US" smtClean="0"/>
              <a:pPr>
                <a:defRPr/>
              </a:pPr>
              <a:t>3</a:t>
            </a:fld>
            <a:endParaRPr lang="en-US" dirty="0">
              <a:solidFill>
                <a:schemeClr val="bg1"/>
              </a:solidFill>
            </a:endParaRPr>
          </a:p>
        </p:txBody>
      </p:sp>
      <p:pic>
        <p:nvPicPr>
          <p:cNvPr id="1026" name="Picture 2" descr="Image result for green storm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867"/>
            <a:ext cx="9144000" cy="5249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ge Gallery" descr="Image Gallery"/>
          <p:cNvPicPr>
            <a:picLocks noChangeAspect="1"/>
          </p:cNvPicPr>
          <p:nvPr/>
        </p:nvPicPr>
        <p:blipFill>
          <a:blip r:embed="rId2">
            <a:extLst/>
          </a:blip>
          <a:srcRect t="7549" b="7549"/>
          <a:stretch>
            <a:fillRect/>
          </a:stretch>
        </p:blipFill>
        <p:spPr>
          <a:xfrm>
            <a:off x="-1" y="566826"/>
            <a:ext cx="9144001" cy="5492177"/>
          </a:xfrm>
          <a:prstGeom prst="rect">
            <a:avLst/>
          </a:prstGeom>
          <a:ln w="12700">
            <a:miter lim="400000"/>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 Gallery" descr="Image Gallery"/>
          <p:cNvPicPr>
            <a:picLocks noChangeAspect="1"/>
          </p:cNvPicPr>
          <p:nvPr/>
        </p:nvPicPr>
        <p:blipFill>
          <a:blip r:embed="rId2">
            <a:extLst/>
          </a:blip>
          <a:srcRect l="2178" r="2178"/>
          <a:stretch>
            <a:fillRect/>
          </a:stretch>
        </p:blipFill>
        <p:spPr>
          <a:xfrm>
            <a:off x="2217107" y="200416"/>
            <a:ext cx="4923628" cy="5996018"/>
          </a:xfrm>
          <a:prstGeom prst="rect">
            <a:avLst/>
          </a:prstGeom>
          <a:ln w="12700">
            <a:miter lim="400000"/>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Image Gallery" descr="Image Gallery"/>
          <p:cNvPicPr>
            <a:picLocks noChangeAspect="1"/>
          </p:cNvPicPr>
          <p:nvPr/>
        </p:nvPicPr>
        <p:blipFill>
          <a:blip r:embed="rId2">
            <a:extLst/>
          </a:blip>
          <a:srcRect l="10787" r="10787"/>
          <a:stretch>
            <a:fillRect/>
          </a:stretch>
        </p:blipFill>
        <p:spPr>
          <a:xfrm>
            <a:off x="0" y="453042"/>
            <a:ext cx="9144000" cy="5951917"/>
          </a:xfrm>
          <a:prstGeom prst="rect">
            <a:avLst/>
          </a:prstGeom>
          <a:ln w="12700">
            <a:miter lim="400000"/>
          </a:ln>
        </p:spPr>
      </p:pic>
      <p:sp>
        <p:nvSpPr>
          <p:cNvPr id="226" name="ELEMENTS OF COMPLETE STREETS:"/>
          <p:cNvSpPr txBox="1"/>
          <p:nvPr/>
        </p:nvSpPr>
        <p:spPr>
          <a:xfrm>
            <a:off x="-233646" y="276133"/>
            <a:ext cx="5338257" cy="43595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ctr">
              <a:lnSpc>
                <a:spcPct val="80000"/>
              </a:lnSpc>
              <a:spcBef>
                <a:spcPts val="0"/>
              </a:spcBef>
              <a:defRPr sz="4100" cap="all">
                <a:solidFill>
                  <a:srgbClr val="FFFFFF"/>
                </a:solidFill>
                <a:latin typeface="+mn-lt"/>
                <a:ea typeface="+mn-ea"/>
                <a:cs typeface="+mn-cs"/>
                <a:sym typeface="DIN Condensed"/>
              </a:defRPr>
            </a:lvl1pPr>
          </a:lstStyle>
          <a:p>
            <a:r>
              <a:rPr sz="2883"/>
              <a:t>ELEMENTS OF COMPLETE STREETS: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Picture 2"/>
          <p:cNvPicPr>
            <a:picLocks noChangeAspect="1"/>
          </p:cNvPicPr>
          <p:nvPr/>
        </p:nvPicPr>
        <p:blipFill>
          <a:blip r:embed="rId2">
            <a:extLst/>
          </a:blip>
          <a:stretch>
            <a:fillRect/>
          </a:stretch>
        </p:blipFill>
        <p:spPr>
          <a:xfrm>
            <a:off x="1111650" y="173820"/>
            <a:ext cx="2758011" cy="6510361"/>
          </a:xfrm>
          <a:prstGeom prst="rect">
            <a:avLst/>
          </a:prstGeom>
          <a:ln w="12700">
            <a:miter lim="400000"/>
          </a:ln>
        </p:spPr>
      </p:pic>
      <p:pic>
        <p:nvPicPr>
          <p:cNvPr id="236" name="Picture 4" descr="Picture 4"/>
          <p:cNvPicPr>
            <a:picLocks noChangeAspect="1"/>
          </p:cNvPicPr>
          <p:nvPr/>
        </p:nvPicPr>
        <p:blipFill>
          <a:blip r:embed="rId3">
            <a:extLst/>
          </a:blip>
          <a:stretch>
            <a:fillRect/>
          </a:stretch>
        </p:blipFill>
        <p:spPr>
          <a:xfrm>
            <a:off x="4214812" y="2714261"/>
            <a:ext cx="4619194" cy="3459926"/>
          </a:xfrm>
          <a:prstGeom prst="rect">
            <a:avLst/>
          </a:prstGeom>
          <a:ln w="12700">
            <a:miter lim="400000"/>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4"/>
          <p:cNvSpPr txBox="1"/>
          <p:nvPr/>
        </p:nvSpPr>
        <p:spPr>
          <a:xfrm>
            <a:off x="567422" y="983139"/>
            <a:ext cx="2083094" cy="782621"/>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1640" tIns="31640" rIns="31640" bIns="31640" anchor="ctr">
            <a:spAutoFit/>
          </a:bodyPr>
          <a:lstStyle>
            <a:lvl1pPr algn="ctr">
              <a:lnSpc>
                <a:spcPct val="80000"/>
              </a:lnSpc>
              <a:spcBef>
                <a:spcPts val="0"/>
              </a:spcBef>
              <a:defRPr sz="4100" cap="all">
                <a:solidFill>
                  <a:srgbClr val="FFFFFF"/>
                </a:solidFill>
                <a:latin typeface="+mn-lt"/>
                <a:ea typeface="+mn-ea"/>
                <a:cs typeface="+mn-cs"/>
                <a:sym typeface="DIN Condensed"/>
              </a:defRPr>
            </a:lvl1pPr>
          </a:lstStyle>
          <a:p>
            <a:r>
              <a:rPr sz="2883"/>
              <a:t>Green Streets:</a:t>
            </a:r>
          </a:p>
        </p:txBody>
      </p:sp>
      <p:sp>
        <p:nvSpPr>
          <p:cNvPr id="239" name="Rectangle 5"/>
          <p:cNvSpPr txBox="1"/>
          <p:nvPr/>
        </p:nvSpPr>
        <p:spPr>
          <a:xfrm>
            <a:off x="552616" y="1792284"/>
            <a:ext cx="3627153" cy="1492431"/>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1640" tIns="31640" rIns="31640" bIns="31640">
            <a:spAutoFit/>
          </a:bodyPr>
          <a:lstStyle/>
          <a:p>
            <a:pPr algn="ctr">
              <a:lnSpc>
                <a:spcPct val="80000"/>
              </a:lnSpc>
              <a:spcBef>
                <a:spcPts val="0"/>
              </a:spcBef>
              <a:defRPr sz="4100" cap="all">
                <a:solidFill>
                  <a:srgbClr val="FFFFFF"/>
                </a:solidFill>
                <a:latin typeface="+mn-lt"/>
                <a:ea typeface="+mn-ea"/>
                <a:cs typeface="+mn-cs"/>
                <a:sym typeface="DIN Condensed"/>
              </a:defRPr>
            </a:pPr>
            <a:r>
              <a:rPr sz="2883"/>
              <a:t>Bio swales </a:t>
            </a:r>
          </a:p>
          <a:p>
            <a:pPr algn="ctr">
              <a:lnSpc>
                <a:spcPct val="80000"/>
              </a:lnSpc>
              <a:spcBef>
                <a:spcPts val="0"/>
              </a:spcBef>
              <a:defRPr sz="4100" cap="all">
                <a:solidFill>
                  <a:srgbClr val="FFFFFF"/>
                </a:solidFill>
                <a:latin typeface="+mn-lt"/>
                <a:ea typeface="+mn-ea"/>
                <a:cs typeface="+mn-cs"/>
                <a:sym typeface="DIN Condensed"/>
              </a:defRPr>
            </a:pPr>
            <a:r>
              <a:rPr sz="2883"/>
              <a:t>Rain gardens</a:t>
            </a:r>
          </a:p>
          <a:p>
            <a:pPr algn="ctr">
              <a:lnSpc>
                <a:spcPct val="80000"/>
              </a:lnSpc>
              <a:spcBef>
                <a:spcPts val="0"/>
              </a:spcBef>
              <a:defRPr sz="4100" cap="all">
                <a:solidFill>
                  <a:srgbClr val="FFFFFF"/>
                </a:solidFill>
                <a:latin typeface="+mn-lt"/>
                <a:ea typeface="+mn-ea"/>
                <a:cs typeface="+mn-cs"/>
                <a:sym typeface="DIN Condensed"/>
              </a:defRPr>
            </a:pPr>
            <a:r>
              <a:rPr sz="2883"/>
              <a:t>Pervious paving</a:t>
            </a:r>
          </a:p>
          <a:p>
            <a:pPr algn="ctr">
              <a:lnSpc>
                <a:spcPct val="80000"/>
              </a:lnSpc>
              <a:spcBef>
                <a:spcPts val="0"/>
              </a:spcBef>
              <a:defRPr sz="4100" cap="all">
                <a:solidFill>
                  <a:srgbClr val="FFFFFF"/>
                </a:solidFill>
                <a:latin typeface="+mn-lt"/>
                <a:ea typeface="+mn-ea"/>
                <a:cs typeface="+mn-cs"/>
                <a:sym typeface="DIN Condensed"/>
              </a:defRPr>
            </a:pPr>
            <a:r>
              <a:rPr sz="2883"/>
              <a:t>Street trees</a:t>
            </a:r>
          </a:p>
        </p:txBody>
      </p:sp>
      <p:pic>
        <p:nvPicPr>
          <p:cNvPr id="240" name="Picture 2" descr="Picture 2"/>
          <p:cNvPicPr>
            <a:picLocks noChangeAspect="1"/>
          </p:cNvPicPr>
          <p:nvPr/>
        </p:nvPicPr>
        <p:blipFill>
          <a:blip r:embed="rId2">
            <a:extLst/>
          </a:blip>
          <a:stretch>
            <a:fillRect/>
          </a:stretch>
        </p:blipFill>
        <p:spPr>
          <a:xfrm>
            <a:off x="4794195" y="1026954"/>
            <a:ext cx="3614595" cy="2325448"/>
          </a:xfrm>
          <a:prstGeom prst="rect">
            <a:avLst/>
          </a:prstGeom>
          <a:ln w="12700">
            <a:miter lim="400000"/>
          </a:ln>
        </p:spPr>
      </p:pic>
      <p:pic>
        <p:nvPicPr>
          <p:cNvPr id="241" name="Picture 10" descr="Picture 10"/>
          <p:cNvPicPr>
            <a:picLocks noChangeAspect="1"/>
          </p:cNvPicPr>
          <p:nvPr/>
        </p:nvPicPr>
        <p:blipFill>
          <a:blip r:embed="rId3">
            <a:extLst/>
          </a:blip>
          <a:stretch>
            <a:fillRect/>
          </a:stretch>
        </p:blipFill>
        <p:spPr>
          <a:xfrm>
            <a:off x="4787916" y="3785443"/>
            <a:ext cx="3627153" cy="2418393"/>
          </a:xfrm>
          <a:prstGeom prst="rect">
            <a:avLst/>
          </a:prstGeom>
          <a:ln w="12700">
            <a:miter lim="400000"/>
          </a:ln>
        </p:spPr>
      </p:pic>
      <p:pic>
        <p:nvPicPr>
          <p:cNvPr id="242" name="Picture 12" descr="Picture 12"/>
          <p:cNvPicPr>
            <a:picLocks noChangeAspect="1"/>
          </p:cNvPicPr>
          <p:nvPr/>
        </p:nvPicPr>
        <p:blipFill>
          <a:blip r:embed="rId4">
            <a:extLst/>
          </a:blip>
          <a:stretch>
            <a:fillRect/>
          </a:stretch>
        </p:blipFill>
        <p:spPr>
          <a:xfrm>
            <a:off x="551513" y="3785443"/>
            <a:ext cx="3629362" cy="2418393"/>
          </a:xfrm>
          <a:prstGeom prst="rect">
            <a:avLst/>
          </a:prstGeom>
          <a:ln w="12700">
            <a:miter lim="400000"/>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541867"/>
            <a:ext cx="8718021" cy="812801"/>
          </a:xfrm>
        </p:spPr>
        <p:txBody>
          <a:bodyPr>
            <a:normAutofit fontScale="90000"/>
          </a:bodyPr>
          <a:lstStyle/>
          <a:p>
            <a:r>
              <a:rPr lang="en-US" dirty="0"/>
              <a:t>Green and Complete Streets Typologies</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35</a:t>
            </a:fld>
            <a:endParaRPr lang="en-US" dirty="0">
              <a:solidFill>
                <a:schemeClr val="bg1"/>
              </a:solidFill>
            </a:endParaRPr>
          </a:p>
        </p:txBody>
      </p:sp>
      <p:sp>
        <p:nvSpPr>
          <p:cNvPr id="4" name="Text Placeholder 10"/>
          <p:cNvSpPr txBox="1">
            <a:spLocks/>
          </p:cNvSpPr>
          <p:nvPr/>
        </p:nvSpPr>
        <p:spPr>
          <a:xfrm>
            <a:off x="641350" y="1731740"/>
            <a:ext cx="6843532" cy="5570756"/>
          </a:xfrm>
          <a:prstGeom prst="rect">
            <a:avLst/>
          </a:prstGeom>
        </p:spPr>
        <p:txBody>
          <a:bodyPr wrap="square">
            <a:spAutoFit/>
          </a:bodyPr>
          <a:lstStyle>
            <a:lvl1pPr marL="349250" indent="-349250" algn="l" defTabSz="914400" rtl="0" eaLnBrk="1" latinLnBrk="0" hangingPunct="1">
              <a:spcBef>
                <a:spcPts val="2000"/>
              </a:spcBef>
              <a:buClr>
                <a:schemeClr val="tx1"/>
              </a:buClr>
              <a:buFont typeface="Arial"/>
              <a:buChar char="•"/>
              <a:defRPr sz="3200" kern="1200">
                <a:solidFill>
                  <a:schemeClr val="tx1"/>
                </a:solidFill>
                <a:latin typeface="Arial"/>
                <a:ea typeface="+mn-ea"/>
                <a:cs typeface="Arial"/>
              </a:defRPr>
            </a:lvl1pPr>
            <a:lvl2pPr marL="685800" indent="-336550" algn="l" defTabSz="914400" rtl="0" eaLnBrk="1" latinLnBrk="0" hangingPunct="1">
              <a:spcBef>
                <a:spcPts val="600"/>
              </a:spcBef>
              <a:buClr>
                <a:schemeClr val="tx1"/>
              </a:buClr>
              <a:buFont typeface="Arial"/>
              <a:buChar char="•"/>
              <a:defRPr sz="2800" kern="1200">
                <a:solidFill>
                  <a:schemeClr val="tx1"/>
                </a:solidFill>
                <a:latin typeface="Arial"/>
                <a:ea typeface="+mn-ea"/>
                <a:cs typeface="Arial"/>
              </a:defRPr>
            </a:lvl2pPr>
            <a:lvl3pPr marL="968375" indent="-282575" algn="l" defTabSz="914400" rtl="0" eaLnBrk="1" latinLnBrk="0" hangingPunct="1">
              <a:spcBef>
                <a:spcPts val="600"/>
              </a:spcBef>
              <a:buClr>
                <a:schemeClr val="tx1"/>
              </a:buClr>
              <a:buFont typeface="Arial"/>
              <a:buChar char="•"/>
              <a:defRPr sz="2600" kern="1200">
                <a:solidFill>
                  <a:schemeClr val="tx1"/>
                </a:solidFill>
                <a:latin typeface="Arial"/>
                <a:ea typeface="+mn-ea"/>
                <a:cs typeface="Arial"/>
              </a:defRPr>
            </a:lvl3pPr>
            <a:lvl4pPr marL="1263650" indent="-295275" algn="l" defTabSz="914400" rtl="0" eaLnBrk="1" latinLnBrk="0" hangingPunct="1">
              <a:spcBef>
                <a:spcPts val="600"/>
              </a:spcBef>
              <a:buClr>
                <a:schemeClr val="tx1"/>
              </a:buClr>
              <a:buFont typeface="Arial"/>
              <a:buChar char="•"/>
              <a:defRPr sz="2400" kern="1200">
                <a:solidFill>
                  <a:schemeClr val="tx1"/>
                </a:solidFill>
                <a:latin typeface="Arial"/>
                <a:ea typeface="+mn-ea"/>
                <a:cs typeface="Arial"/>
              </a:defRPr>
            </a:lvl4pPr>
            <a:lvl5pPr marL="1546225" indent="-282575" algn="l" defTabSz="914400" rtl="0" eaLnBrk="1" latinLnBrk="0" hangingPunct="1">
              <a:spcBef>
                <a:spcPts val="600"/>
              </a:spcBef>
              <a:buClr>
                <a:schemeClr val="tx1"/>
              </a:buClr>
              <a:buFont typeface="Arial"/>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dirty="0">
                <a:solidFill>
                  <a:srgbClr val="FFFFFF"/>
                </a:solidFill>
              </a:rPr>
              <a:t>Narrower travel lanes</a:t>
            </a:r>
          </a:p>
          <a:p>
            <a:pPr fontAlgn="auto">
              <a:spcAft>
                <a:spcPts val="0"/>
              </a:spcAft>
            </a:pPr>
            <a:r>
              <a:rPr lang="en-US" dirty="0">
                <a:solidFill>
                  <a:srgbClr val="FFFFFF"/>
                </a:solidFill>
              </a:rPr>
              <a:t>More striping</a:t>
            </a:r>
          </a:p>
          <a:p>
            <a:pPr fontAlgn="auto">
              <a:spcAft>
                <a:spcPts val="0"/>
              </a:spcAft>
            </a:pPr>
            <a:r>
              <a:rPr lang="en-US" dirty="0">
                <a:solidFill>
                  <a:srgbClr val="FFFFFF"/>
                </a:solidFill>
              </a:rPr>
              <a:t>Street trees</a:t>
            </a:r>
          </a:p>
          <a:p>
            <a:pPr fontAlgn="auto">
              <a:spcAft>
                <a:spcPts val="0"/>
              </a:spcAft>
            </a:pPr>
            <a:r>
              <a:rPr lang="en-US" dirty="0">
                <a:solidFill>
                  <a:srgbClr val="FFFFFF"/>
                </a:solidFill>
              </a:rPr>
              <a:t>Mode separation</a:t>
            </a:r>
          </a:p>
          <a:p>
            <a:pPr fontAlgn="auto">
              <a:spcAft>
                <a:spcPts val="0"/>
              </a:spcAft>
            </a:pPr>
            <a:r>
              <a:rPr lang="en-US" dirty="0">
                <a:solidFill>
                  <a:srgbClr val="FFFFFF"/>
                </a:solidFill>
              </a:rPr>
              <a:t>Intense design and community engagement</a:t>
            </a:r>
          </a:p>
          <a:p>
            <a:pPr fontAlgn="auto">
              <a:spcAft>
                <a:spcPts val="0"/>
              </a:spcAft>
            </a:pPr>
            <a:endParaRPr lang="en-US" dirty="0">
              <a:solidFill>
                <a:srgbClr val="FFFFFF"/>
              </a:solidFill>
            </a:endParaRPr>
          </a:p>
          <a:p>
            <a:pPr fontAlgn="auto">
              <a:spcAft>
                <a:spcPts val="0"/>
              </a:spcAft>
            </a:pPr>
            <a:endParaRPr lang="en-US" dirty="0">
              <a:solidFill>
                <a:srgbClr val="FFFFFF"/>
              </a:solidFill>
            </a:endParaRPr>
          </a:p>
        </p:txBody>
      </p:sp>
    </p:spTree>
    <p:extLst>
      <p:ext uri="{BB962C8B-B14F-4D97-AF65-F5344CB8AC3E}">
        <p14:creationId xmlns:p14="http://schemas.microsoft.com/office/powerpoint/2010/main" val="1527755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 y="0"/>
            <a:ext cx="9144000" cy="61123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Main streets</a:t>
            </a:r>
          </a:p>
        </p:txBody>
      </p:sp>
      <p:sp>
        <p:nvSpPr>
          <p:cNvPr id="4" name="Slide Number Placeholder 3"/>
          <p:cNvSpPr>
            <a:spLocks noGrp="1"/>
          </p:cNvSpPr>
          <p:nvPr>
            <p:ph type="sldNum" sz="quarter" idx="4"/>
          </p:nvPr>
        </p:nvSpPr>
        <p:spPr/>
        <p:txBody>
          <a:bodyPr/>
          <a:lstStyle/>
          <a:p>
            <a:fld id="{E421F3D9-EEC8-AE42-808B-5AFFEB417E0B}" type="slidenum">
              <a:rPr lang="en-US" smtClean="0"/>
              <a:pPr/>
              <a:t>36</a:t>
            </a:fld>
            <a:endParaRPr lang="en-US"/>
          </a:p>
        </p:txBody>
      </p:sp>
      <p:sp>
        <p:nvSpPr>
          <p:cNvPr id="9" name="Slide Number Placeholder 3"/>
          <p:cNvSpPr txBox="1">
            <a:spLocks/>
          </p:cNvSpPr>
          <p:nvPr/>
        </p:nvSpPr>
        <p:spPr>
          <a:xfrm>
            <a:off x="7010400" y="6310313"/>
            <a:ext cx="2133600" cy="365125"/>
          </a:xfrm>
          <a:prstGeom prst="rect">
            <a:avLst/>
          </a:prstGeom>
        </p:spPr>
        <p:txBody>
          <a:bodyPr vert="horz" wrap="square" lIns="91440" tIns="45720" rIns="91440" bIns="45720" numCol="1" anchor="ctr"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421F3D9-EEC8-AE42-808B-5AFFEB417E0B}" type="slidenum">
              <a:rPr kumimoji="0" lang="en-US" sz="1200" b="1" i="0" u="none" strike="noStrike" kern="1200" cap="none" spc="0" normalizeH="0" baseline="0" noProof="0" smtClean="0">
                <a:ln>
                  <a:noFill/>
                </a:ln>
                <a:solidFill>
                  <a:srgbClr val="898989"/>
                </a:solidFill>
                <a:effectLst/>
                <a:uLnTx/>
                <a:uFillTx/>
                <a:latin typeface="Arial" charset="0"/>
                <a:ea typeface="ＭＳ Ｐゴシック" charset="-128"/>
                <a:cs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898989"/>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81308929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icture 28.png"/>
          <p:cNvPicPr>
            <a:picLocks noChangeAspect="1"/>
          </p:cNvPicPr>
          <p:nvPr/>
        </p:nvPicPr>
        <p:blipFill>
          <a:blip r:embed="rId3"/>
          <a:stretch>
            <a:fillRect/>
          </a:stretch>
        </p:blipFill>
        <p:spPr>
          <a:xfrm>
            <a:off x="0" y="-522740"/>
            <a:ext cx="9144000" cy="6698075"/>
          </a:xfrm>
          <a:prstGeom prst="rect">
            <a:avLst/>
          </a:prstGeom>
        </p:spPr>
      </p:pic>
      <p:sp>
        <p:nvSpPr>
          <p:cNvPr id="2" name="Title 1"/>
          <p:cNvSpPr>
            <a:spLocks noGrp="1"/>
          </p:cNvSpPr>
          <p:nvPr>
            <p:ph type="title"/>
          </p:nvPr>
        </p:nvSpPr>
        <p:spPr>
          <a:xfrm>
            <a:off x="-220133" y="-79808"/>
            <a:ext cx="8718021" cy="1446550"/>
          </a:xfrm>
        </p:spPr>
        <p:txBody>
          <a:bodyPr>
            <a:spAutoFit/>
          </a:bodyPr>
          <a:lstStyle/>
          <a:p>
            <a:r>
              <a:rPr lang="en-US" dirty="0"/>
              <a:t>Residential streets with sidewalks</a:t>
            </a:r>
          </a:p>
        </p:txBody>
      </p:sp>
      <p:sp>
        <p:nvSpPr>
          <p:cNvPr id="4" name="Slide Number Placeholder 3"/>
          <p:cNvSpPr>
            <a:spLocks noGrp="1"/>
          </p:cNvSpPr>
          <p:nvPr>
            <p:ph type="sldNum" sz="quarter" idx="4"/>
          </p:nvPr>
        </p:nvSpPr>
        <p:spPr>
          <a:xfrm>
            <a:off x="0" y="0"/>
            <a:ext cx="0" cy="0"/>
          </a:xfrm>
        </p:spPr>
        <p:txBody>
          <a:bodyPr/>
          <a:lstStyle/>
          <a:p>
            <a:fld id="{E421F3D9-EEC8-AE42-808B-5AFFEB417E0B}" type="slidenum">
              <a:rPr lang="en-US" smtClean="0"/>
              <a:pPr/>
              <a:t>37</a:t>
            </a:fld>
            <a:endParaRPr lang="en-US"/>
          </a:p>
        </p:txBody>
      </p:sp>
      <p:sp>
        <p:nvSpPr>
          <p:cNvPr id="9" name="Slide Number Placeholder 3"/>
          <p:cNvSpPr txBox="1">
            <a:spLocks/>
          </p:cNvSpPr>
          <p:nvPr/>
        </p:nvSpPr>
        <p:spPr>
          <a:xfrm>
            <a:off x="7010400" y="6310313"/>
            <a:ext cx="2133600" cy="365125"/>
          </a:xfrm>
          <a:prstGeom prst="rect">
            <a:avLst/>
          </a:prstGeom>
        </p:spPr>
        <p:txBody>
          <a:bodyPr vert="horz" wrap="square" lIns="91440" tIns="45720" rIns="91440" bIns="45720" numCol="1" anchor="ctr"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421F3D9-EEC8-AE42-808B-5AFFEB417E0B}" type="slidenum">
              <a:rPr kumimoji="0" lang="en-US" sz="1200" b="1" i="0" u="none" strike="noStrike" kern="1200" cap="none" spc="0" normalizeH="0" baseline="0" noProof="0" smtClean="0">
                <a:ln>
                  <a:noFill/>
                </a:ln>
                <a:solidFill>
                  <a:srgbClr val="898989"/>
                </a:solidFill>
                <a:effectLst/>
                <a:uLnTx/>
                <a:uFillTx/>
                <a:latin typeface="Arial" charset="0"/>
                <a:ea typeface="ＭＳ Ｐゴシック" charset="-128"/>
                <a:cs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898989"/>
              </a:solidFill>
              <a:effectLst/>
              <a:uLnTx/>
              <a:uFillTx/>
              <a:latin typeface="Arial" charset="0"/>
              <a:ea typeface="ＭＳ Ｐゴシック" charset="-128"/>
              <a:cs typeface="ＭＳ Ｐゴシック" charset="-128"/>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0" y="161848"/>
            <a:ext cx="9144000" cy="6003282"/>
          </a:xfrm>
          <a:prstGeom prst="rect">
            <a:avLst/>
          </a:prstGeom>
        </p:spPr>
      </p:pic>
      <p:sp>
        <p:nvSpPr>
          <p:cNvPr id="2" name="Title 1"/>
          <p:cNvSpPr>
            <a:spLocks noGrp="1"/>
          </p:cNvSpPr>
          <p:nvPr>
            <p:ph type="title"/>
          </p:nvPr>
        </p:nvSpPr>
        <p:spPr/>
        <p:txBody>
          <a:bodyPr/>
          <a:lstStyle/>
          <a:p>
            <a:r>
              <a:rPr lang="en-US" dirty="0"/>
              <a:t>Tree boxes</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38</a:t>
            </a:fld>
            <a:endParaRPr lang="en-US" dirty="0">
              <a:solidFill>
                <a:schemeClr val="bg1"/>
              </a:solidFill>
            </a:endParaRPr>
          </a:p>
        </p:txBody>
      </p:sp>
    </p:spTree>
    <p:extLst>
      <p:ext uri="{BB962C8B-B14F-4D97-AF65-F5344CB8AC3E}">
        <p14:creationId xmlns:p14="http://schemas.microsoft.com/office/powerpoint/2010/main" val="392139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 y="235691"/>
            <a:ext cx="9119616" cy="6096000"/>
          </a:xfrm>
          <a:prstGeom prst="rect">
            <a:avLst/>
          </a:prstGeom>
        </p:spPr>
      </p:pic>
      <p:sp>
        <p:nvSpPr>
          <p:cNvPr id="2" name="Title 1"/>
          <p:cNvSpPr>
            <a:spLocks noGrp="1"/>
          </p:cNvSpPr>
          <p:nvPr>
            <p:ph type="title"/>
          </p:nvPr>
        </p:nvSpPr>
        <p:spPr/>
        <p:txBody>
          <a:bodyPr/>
          <a:lstStyle/>
          <a:p>
            <a:r>
              <a:rPr lang="en-US" dirty="0"/>
              <a:t>Contraflow bike lanes</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39</a:t>
            </a:fld>
            <a:endParaRPr lang="en-US" dirty="0">
              <a:solidFill>
                <a:schemeClr val="bg1"/>
              </a:solidFill>
            </a:endParaRPr>
          </a:p>
        </p:txBody>
      </p:sp>
    </p:spTree>
    <p:extLst>
      <p:ext uri="{BB962C8B-B14F-4D97-AF65-F5344CB8AC3E}">
        <p14:creationId xmlns:p14="http://schemas.microsoft.com/office/powerpoint/2010/main" val="224394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What are Complete Streets?</a:t>
            </a:r>
          </a:p>
        </p:txBody>
      </p:sp>
      <p:sp>
        <p:nvSpPr>
          <p:cNvPr id="10" name="Slide Number Placeholder 9"/>
          <p:cNvSpPr>
            <a:spLocks noGrp="1"/>
          </p:cNvSpPr>
          <p:nvPr>
            <p:ph type="sldNum" sz="quarter" idx="4"/>
          </p:nvPr>
        </p:nvSpPr>
        <p:spPr/>
        <p:txBody>
          <a:bodyPr/>
          <a:lstStyle/>
          <a:p>
            <a:pPr>
              <a:defRPr/>
            </a:pPr>
            <a:fld id="{34A2E564-BE4F-DF46-B3E6-E2425A089A89}" type="slidenum">
              <a:rPr lang="en-US" smtClean="0"/>
              <a:pPr>
                <a:defRPr/>
              </a:pPr>
              <a:t>4</a:t>
            </a:fld>
            <a:endParaRPr lang="en-US" dirty="0">
              <a:solidFill>
                <a:schemeClr val="bg1"/>
              </a:solidFill>
            </a:endParaRPr>
          </a:p>
        </p:txBody>
      </p:sp>
      <p:sp>
        <p:nvSpPr>
          <p:cNvPr id="5" name="Text Placeholder 4"/>
          <p:cNvSpPr>
            <a:spLocks noGrp="1"/>
          </p:cNvSpPr>
          <p:nvPr>
            <p:ph type="body" sz="quarter" idx="4294967295"/>
          </p:nvPr>
        </p:nvSpPr>
        <p:spPr>
          <a:xfrm>
            <a:off x="660400" y="1417638"/>
            <a:ext cx="8483600" cy="584200"/>
          </a:xfrm>
        </p:spPr>
        <p:txBody>
          <a:bodyPr numCol="1"/>
          <a:lstStyle/>
          <a:p>
            <a:pPr algn="ctr">
              <a:buNone/>
            </a:pPr>
            <a:r>
              <a:rPr lang="en-US" dirty="0">
                <a:solidFill>
                  <a:srgbClr val="FFFFFF"/>
                </a:solidFill>
              </a:rPr>
              <a:t>Safe   Comfortable   Convenient</a:t>
            </a:r>
          </a:p>
        </p:txBody>
      </p:sp>
      <p:sp>
        <p:nvSpPr>
          <p:cNvPr id="7" name="TextBox 6"/>
          <p:cNvSpPr txBox="1"/>
          <p:nvPr/>
        </p:nvSpPr>
        <p:spPr>
          <a:xfrm>
            <a:off x="457200" y="1417638"/>
            <a:ext cx="8229600" cy="461665"/>
          </a:xfrm>
          <a:prstGeom prst="rect">
            <a:avLst/>
          </a:prstGeom>
          <a:noFill/>
        </p:spPr>
        <p:txBody>
          <a:bodyPr wrap="square" rtlCol="0">
            <a:spAutoFit/>
          </a:bodyPr>
          <a:lstStyle/>
          <a:p>
            <a:endParaRPr lang="en-US" dirty="0"/>
          </a:p>
        </p:txBody>
      </p:sp>
      <p:pic>
        <p:nvPicPr>
          <p:cNvPr id="8" name="Picture 7" descr="Wheelchair user Dan Burden.jpeg"/>
          <p:cNvPicPr>
            <a:picLocks noChangeAspect="1"/>
          </p:cNvPicPr>
          <p:nvPr/>
        </p:nvPicPr>
        <p:blipFill>
          <a:blip r:embed="rId3" cstate="email"/>
          <a:srcRect/>
          <a:stretch>
            <a:fillRect/>
          </a:stretch>
        </p:blipFill>
        <p:spPr>
          <a:xfrm>
            <a:off x="3145770" y="2196572"/>
            <a:ext cx="2722437" cy="3657600"/>
          </a:xfrm>
          <a:prstGeom prst="rect">
            <a:avLst/>
          </a:prstGeom>
        </p:spPr>
      </p:pic>
      <p:pic>
        <p:nvPicPr>
          <p:cNvPr id="9" name="Picture 8" descr="older2_burden.jpg"/>
          <p:cNvPicPr>
            <a:picLocks noChangeAspect="1"/>
          </p:cNvPicPr>
          <p:nvPr/>
        </p:nvPicPr>
        <p:blipFill>
          <a:blip r:embed="rId4" cstate="email"/>
          <a:stretch>
            <a:fillRect/>
          </a:stretch>
        </p:blipFill>
        <p:spPr>
          <a:xfrm>
            <a:off x="449109" y="2196572"/>
            <a:ext cx="2434917" cy="3657600"/>
          </a:xfrm>
          <a:prstGeom prst="rect">
            <a:avLst/>
          </a:prstGeom>
        </p:spPr>
      </p:pic>
      <p:pic>
        <p:nvPicPr>
          <p:cNvPr id="13" name="Picture 12" descr="Montreal.people (43).JPG"/>
          <p:cNvPicPr>
            <a:picLocks noChangeAspect="1"/>
          </p:cNvPicPr>
          <p:nvPr/>
        </p:nvPicPr>
        <p:blipFill>
          <a:blip r:embed="rId5" cstate="email"/>
          <a:srcRect/>
          <a:stretch>
            <a:fillRect/>
          </a:stretch>
        </p:blipFill>
        <p:spPr>
          <a:xfrm>
            <a:off x="6146800" y="2196572"/>
            <a:ext cx="2540000" cy="3657600"/>
          </a:xfrm>
          <a:prstGeom prst="rect">
            <a:avLst/>
          </a:prstGeom>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sheville065.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41" y="16934"/>
            <a:ext cx="9234574" cy="6154184"/>
          </a:xfrm>
          <a:prstGeom prst="rect">
            <a:avLst/>
          </a:prstGeom>
        </p:spPr>
      </p:pic>
      <p:sp>
        <p:nvSpPr>
          <p:cNvPr id="2" name="Title 1"/>
          <p:cNvSpPr>
            <a:spLocks noGrp="1"/>
          </p:cNvSpPr>
          <p:nvPr>
            <p:ph type="title"/>
          </p:nvPr>
        </p:nvSpPr>
        <p:spPr/>
        <p:txBody>
          <a:bodyPr>
            <a:spAutoFit/>
          </a:bodyPr>
          <a:lstStyle/>
          <a:p>
            <a:r>
              <a:rPr lang="en-US" dirty="0"/>
              <a:t>Shared commercial streets</a:t>
            </a:r>
          </a:p>
        </p:txBody>
      </p:sp>
      <p:sp>
        <p:nvSpPr>
          <p:cNvPr id="4" name="Slide Number Placeholder 3"/>
          <p:cNvSpPr>
            <a:spLocks noGrp="1"/>
          </p:cNvSpPr>
          <p:nvPr>
            <p:ph type="sldNum" sz="quarter" idx="4"/>
          </p:nvPr>
        </p:nvSpPr>
        <p:spPr/>
        <p:txBody>
          <a:bodyPr/>
          <a:lstStyle/>
          <a:p>
            <a:fld id="{E421F3D9-EEC8-AE42-808B-5AFFEB417E0B}" type="slidenum">
              <a:rPr lang="en-US" smtClean="0"/>
              <a:pPr/>
              <a:t>40</a:t>
            </a:fld>
            <a:endParaRPr lang="en-US"/>
          </a:p>
        </p:txBody>
      </p:sp>
      <p:sp>
        <p:nvSpPr>
          <p:cNvPr id="9" name="Slide Number Placeholder 3"/>
          <p:cNvSpPr txBox="1">
            <a:spLocks/>
          </p:cNvSpPr>
          <p:nvPr/>
        </p:nvSpPr>
        <p:spPr>
          <a:xfrm>
            <a:off x="7010400" y="6310313"/>
            <a:ext cx="2133600" cy="365125"/>
          </a:xfrm>
          <a:prstGeom prst="rect">
            <a:avLst/>
          </a:prstGeom>
        </p:spPr>
        <p:txBody>
          <a:bodyPr vert="horz" wrap="square" lIns="91440" tIns="45720" rIns="91440" bIns="45720" numCol="1" anchor="ctr"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421F3D9-EEC8-AE42-808B-5AFFEB417E0B}" type="slidenum">
              <a:rPr kumimoji="0" lang="en-US" sz="1200" b="1" i="0" u="none" strike="noStrike" kern="1200" cap="none" spc="0" normalizeH="0" baseline="0" noProof="0" smtClean="0">
                <a:ln>
                  <a:noFill/>
                </a:ln>
                <a:solidFill>
                  <a:srgbClr val="898989"/>
                </a:solidFill>
                <a:effectLst/>
                <a:uLnTx/>
                <a:uFillTx/>
                <a:latin typeface="Arial" charset="0"/>
                <a:ea typeface="ＭＳ Ｐゴシック" charset="-128"/>
                <a:cs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srgbClr val="898989"/>
              </a:solidFill>
              <a:effectLst/>
              <a:uLnTx/>
              <a:uFillTx/>
              <a:latin typeface="Arial" charset="0"/>
              <a:ea typeface="ＭＳ Ｐゴシック" charset="-128"/>
              <a:cs typeface="ＭＳ Ｐゴシック" charset="-128"/>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27.png"/>
          <p:cNvPicPr>
            <a:picLocks noChangeAspect="1"/>
          </p:cNvPicPr>
          <p:nvPr/>
        </p:nvPicPr>
        <p:blipFill>
          <a:blip r:embed="rId3"/>
          <a:stretch>
            <a:fillRect/>
          </a:stretch>
        </p:blipFill>
        <p:spPr>
          <a:xfrm>
            <a:off x="-12" y="-146387"/>
            <a:ext cx="9804400" cy="6270438"/>
          </a:xfrm>
          <a:prstGeom prst="rect">
            <a:avLst/>
          </a:prstGeom>
        </p:spPr>
      </p:pic>
      <p:sp>
        <p:nvSpPr>
          <p:cNvPr id="2" name="Title 1"/>
          <p:cNvSpPr>
            <a:spLocks noGrp="1"/>
          </p:cNvSpPr>
          <p:nvPr>
            <p:ph type="title"/>
          </p:nvPr>
        </p:nvSpPr>
        <p:spPr>
          <a:xfrm>
            <a:off x="-220133" y="2714137"/>
            <a:ext cx="8718021" cy="1446550"/>
          </a:xfrm>
        </p:spPr>
        <p:txBody>
          <a:bodyPr>
            <a:spAutoFit/>
          </a:bodyPr>
          <a:lstStyle/>
          <a:p>
            <a:r>
              <a:rPr lang="en-US" dirty="0"/>
              <a:t>Low-traffic, low-speed skinny residential streets</a:t>
            </a:r>
          </a:p>
        </p:txBody>
      </p:sp>
      <p:sp>
        <p:nvSpPr>
          <p:cNvPr id="4" name="Slide Number Placeholder 3"/>
          <p:cNvSpPr>
            <a:spLocks noGrp="1"/>
          </p:cNvSpPr>
          <p:nvPr>
            <p:ph type="sldNum" sz="quarter" idx="4"/>
          </p:nvPr>
        </p:nvSpPr>
        <p:spPr/>
        <p:txBody>
          <a:bodyPr/>
          <a:lstStyle/>
          <a:p>
            <a:fld id="{E421F3D9-EEC8-AE42-808B-5AFFEB417E0B}" type="slidenum">
              <a:rPr lang="en-US" smtClean="0"/>
              <a:pPr/>
              <a:t>41</a:t>
            </a:fld>
            <a:endParaRPr lang="en-US"/>
          </a:p>
        </p:txBody>
      </p:sp>
      <p:sp>
        <p:nvSpPr>
          <p:cNvPr id="9" name="Slide Number Placeholder 3"/>
          <p:cNvSpPr txBox="1">
            <a:spLocks/>
          </p:cNvSpPr>
          <p:nvPr/>
        </p:nvSpPr>
        <p:spPr>
          <a:xfrm>
            <a:off x="7010400" y="6310313"/>
            <a:ext cx="2133600" cy="365125"/>
          </a:xfrm>
          <a:prstGeom prst="rect">
            <a:avLst/>
          </a:prstGeom>
        </p:spPr>
        <p:txBody>
          <a:bodyPr vert="horz" wrap="square" lIns="91440" tIns="45720" rIns="91440" bIns="45720" numCol="1" anchor="ctr"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421F3D9-EEC8-AE42-808B-5AFFEB417E0B}" type="slidenum">
              <a:rPr kumimoji="0" lang="en-US" sz="1200" b="1" i="0" u="none" strike="noStrike" kern="1200" cap="none" spc="0" normalizeH="0" baseline="0" noProof="0" smtClean="0">
                <a:ln>
                  <a:noFill/>
                </a:ln>
                <a:solidFill>
                  <a:srgbClr val="898989"/>
                </a:solidFill>
                <a:effectLst/>
                <a:uLnTx/>
                <a:uFillTx/>
                <a:latin typeface="Arial" charset="0"/>
                <a:ea typeface="ＭＳ Ｐゴシック" charset="-128"/>
                <a:cs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898989"/>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696833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295906867_b9d565ca6a_z.jpeg"/>
          <p:cNvPicPr>
            <a:picLocks noChangeAspect="1"/>
          </p:cNvPicPr>
          <p:nvPr/>
        </p:nvPicPr>
        <p:blipFill>
          <a:blip r:embed="rId3"/>
          <a:stretch>
            <a:fillRect/>
          </a:stretch>
        </p:blipFill>
        <p:spPr>
          <a:xfrm>
            <a:off x="-203200" y="-829722"/>
            <a:ext cx="9347200" cy="7010400"/>
          </a:xfrm>
          <a:prstGeom prst="rect">
            <a:avLst/>
          </a:prstGeom>
        </p:spPr>
      </p:pic>
      <p:sp>
        <p:nvSpPr>
          <p:cNvPr id="2" name="Title 1"/>
          <p:cNvSpPr>
            <a:spLocks noGrp="1"/>
          </p:cNvSpPr>
          <p:nvPr>
            <p:ph type="title"/>
          </p:nvPr>
        </p:nvSpPr>
        <p:spPr>
          <a:solidFill>
            <a:srgbClr val="464749">
              <a:alpha val="65000"/>
            </a:srgbClr>
          </a:solidFill>
        </p:spPr>
        <p:txBody>
          <a:bodyPr>
            <a:normAutofit/>
          </a:bodyPr>
          <a:lstStyle/>
          <a:p>
            <a:r>
              <a:rPr lang="en-US" dirty="0">
                <a:solidFill>
                  <a:srgbClr val="FFFFFF"/>
                </a:solidFill>
              </a:rPr>
              <a:t>Angled head-out parking</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42</a:t>
            </a:fld>
            <a:endParaRPr lang="en-US" dirty="0">
              <a:solidFill>
                <a:schemeClr val="bg1"/>
              </a:solidFill>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BC_cycletrack_02.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56" y="-50799"/>
            <a:ext cx="9157447" cy="6227064"/>
          </a:xfrm>
          <a:prstGeom prst="rect">
            <a:avLst/>
          </a:prstGeom>
        </p:spPr>
      </p:pic>
      <p:sp>
        <p:nvSpPr>
          <p:cNvPr id="2" name="Title 1"/>
          <p:cNvSpPr>
            <a:spLocks noGrp="1"/>
          </p:cNvSpPr>
          <p:nvPr>
            <p:ph type="title"/>
          </p:nvPr>
        </p:nvSpPr>
        <p:spPr/>
        <p:txBody>
          <a:bodyPr/>
          <a:lstStyle/>
          <a:p>
            <a:r>
              <a:rPr lang="en-US" b="0" dirty="0">
                <a:solidFill>
                  <a:srgbClr val="FFFFFF"/>
                </a:solidFill>
              </a:rPr>
              <a:t>Protected bike lanes</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43</a:t>
            </a:fld>
            <a:endParaRPr lang="en-US" dirty="0">
              <a:solidFill>
                <a:schemeClr val="bg1"/>
              </a:solidFill>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20140626_193903_53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1703" y="0"/>
            <a:ext cx="10923807" cy="6146800"/>
          </a:xfrm>
          <a:prstGeom prst="rect">
            <a:avLst/>
          </a:prstGeom>
        </p:spPr>
      </p:pic>
      <p:sp>
        <p:nvSpPr>
          <p:cNvPr id="2" name="Title 1"/>
          <p:cNvSpPr>
            <a:spLocks noGrp="1"/>
          </p:cNvSpPr>
          <p:nvPr>
            <p:ph type="title"/>
          </p:nvPr>
        </p:nvSpPr>
        <p:spPr/>
        <p:txBody>
          <a:bodyPr>
            <a:normAutofit/>
          </a:bodyPr>
          <a:lstStyle/>
          <a:p>
            <a:r>
              <a:rPr lang="en-US" b="0" dirty="0">
                <a:solidFill>
                  <a:srgbClr val="FFFFFF"/>
                </a:solidFill>
              </a:rPr>
              <a:t>Advisory bicycle lanes</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44</a:t>
            </a:fld>
            <a:endParaRPr lang="en-US" dirty="0">
              <a:solidFill>
                <a:schemeClr val="bg1"/>
              </a:solidFill>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FFFFFF"/>
                </a:solidFill>
              </a:rPr>
              <a:t>Green and Complete Streets is </a:t>
            </a:r>
            <a:r>
              <a:rPr lang="en-US" u="sng" dirty="0">
                <a:solidFill>
                  <a:srgbClr val="FFFFFF"/>
                </a:solidFill>
              </a:rPr>
              <a:t>not</a:t>
            </a:r>
            <a:r>
              <a:rPr lang="en-US" dirty="0">
                <a:solidFill>
                  <a:srgbClr val="FFFFFF"/>
                </a:solidFill>
              </a:rPr>
              <a:t>:</a:t>
            </a:r>
          </a:p>
        </p:txBody>
      </p:sp>
      <p:sp>
        <p:nvSpPr>
          <p:cNvPr id="2" name="Text Placeholder 1"/>
          <p:cNvSpPr>
            <a:spLocks noGrp="1"/>
          </p:cNvSpPr>
          <p:nvPr>
            <p:ph idx="1"/>
          </p:nvPr>
        </p:nvSpPr>
        <p:spPr>
          <a:xfrm>
            <a:off x="632606" y="1354668"/>
            <a:ext cx="7878788" cy="4847481"/>
          </a:xfrm>
        </p:spPr>
        <p:txBody>
          <a:bodyPr/>
          <a:lstStyle/>
          <a:p>
            <a:r>
              <a:rPr lang="en-US" dirty="0">
                <a:solidFill>
                  <a:srgbClr val="FFFFFF"/>
                </a:solidFill>
              </a:rPr>
              <a:t>One “special” street project</a:t>
            </a:r>
          </a:p>
          <a:p>
            <a:r>
              <a:rPr lang="en-US" dirty="0">
                <a:solidFill>
                  <a:srgbClr val="FFFFFF"/>
                </a:solidFill>
              </a:rPr>
              <a:t>A design prescription</a:t>
            </a:r>
          </a:p>
          <a:p>
            <a:r>
              <a:rPr lang="en-US" dirty="0">
                <a:solidFill>
                  <a:srgbClr val="FFFFFF"/>
                </a:solidFill>
              </a:rPr>
              <a:t>A mandate for immediate retrofit</a:t>
            </a:r>
          </a:p>
          <a:p>
            <a:r>
              <a:rPr lang="en-US" dirty="0">
                <a:solidFill>
                  <a:srgbClr val="FFFFFF"/>
                </a:solidFill>
              </a:rPr>
              <a:t>A silver bullet; other issues must be addressed:</a:t>
            </a:r>
          </a:p>
          <a:p>
            <a:pPr lvl="1"/>
            <a:r>
              <a:rPr lang="en-US" dirty="0">
                <a:solidFill>
                  <a:srgbClr val="FFFFFF"/>
                </a:solidFill>
              </a:rPr>
              <a:t>Land use (proximity, mixed-use)</a:t>
            </a:r>
          </a:p>
          <a:p>
            <a:pPr lvl="1"/>
            <a:r>
              <a:rPr lang="en-US" dirty="0">
                <a:solidFill>
                  <a:srgbClr val="FFFFFF"/>
                </a:solidFill>
              </a:rPr>
              <a:t>Other environmental concerns</a:t>
            </a:r>
          </a:p>
          <a:p>
            <a:pPr lvl="1"/>
            <a:r>
              <a:rPr lang="en-US" dirty="0">
                <a:solidFill>
                  <a:srgbClr val="FFFFFF"/>
                </a:solidFill>
              </a:rPr>
              <a:t>Transportation Demand Management</a:t>
            </a:r>
          </a:p>
        </p:txBody>
      </p:sp>
      <p:sp>
        <p:nvSpPr>
          <p:cNvPr id="4" name="Slide Number Placeholder 3"/>
          <p:cNvSpPr>
            <a:spLocks noGrp="1"/>
          </p:cNvSpPr>
          <p:nvPr>
            <p:ph type="sldNum" sz="quarter" idx="4"/>
          </p:nvPr>
        </p:nvSpPr>
        <p:spPr/>
        <p:txBody>
          <a:bodyPr/>
          <a:lstStyle/>
          <a:p>
            <a:fld id="{E421F3D9-EEC8-AE42-808B-5AFFEB417E0B}" type="slidenum">
              <a:rPr lang="en-US" smtClean="0"/>
              <a:pPr/>
              <a:t>45</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with conventional streets</a:t>
            </a:r>
          </a:p>
        </p:txBody>
      </p:sp>
      <p:sp>
        <p:nvSpPr>
          <p:cNvPr id="3" name="Slide Number Placeholder 2"/>
          <p:cNvSpPr>
            <a:spLocks noGrp="1"/>
          </p:cNvSpPr>
          <p:nvPr>
            <p:ph type="sldNum" sz="quarter" idx="4"/>
          </p:nvPr>
        </p:nvSpPr>
        <p:spPr/>
        <p:txBody>
          <a:bodyPr/>
          <a:lstStyle/>
          <a:p>
            <a:pPr>
              <a:defRPr/>
            </a:pPr>
            <a:fld id="{34A2E564-BE4F-DF46-B3E6-E2425A089A89}" type="slidenum">
              <a:rPr lang="en-US" smtClean="0"/>
              <a:pPr>
                <a:defRPr/>
              </a:pPr>
              <a:t>5</a:t>
            </a:fld>
            <a:endParaRPr lang="en-US" dirty="0">
              <a:solidFill>
                <a:schemeClr val="bg1"/>
              </a:solidFill>
            </a:endParaRPr>
          </a:p>
        </p:txBody>
      </p:sp>
      <p:sp>
        <p:nvSpPr>
          <p:cNvPr id="4" name="Text Placeholder 10"/>
          <p:cNvSpPr txBox="1">
            <a:spLocks/>
          </p:cNvSpPr>
          <p:nvPr/>
        </p:nvSpPr>
        <p:spPr>
          <a:xfrm>
            <a:off x="641350" y="1354668"/>
            <a:ext cx="6843532" cy="6555641"/>
          </a:xfrm>
          <a:prstGeom prst="rect">
            <a:avLst/>
          </a:prstGeom>
        </p:spPr>
        <p:txBody>
          <a:bodyPr wrap="square">
            <a:spAutoFit/>
          </a:bodyPr>
          <a:lstStyle>
            <a:lvl1pPr marL="349250" indent="-349250" algn="l" defTabSz="914400" rtl="0" eaLnBrk="1" latinLnBrk="0" hangingPunct="1">
              <a:spcBef>
                <a:spcPts val="2000"/>
              </a:spcBef>
              <a:buClr>
                <a:schemeClr val="tx1"/>
              </a:buClr>
              <a:buFont typeface="Arial"/>
              <a:buChar char="•"/>
              <a:defRPr sz="3200" kern="1200">
                <a:solidFill>
                  <a:schemeClr val="tx1"/>
                </a:solidFill>
                <a:latin typeface="Arial"/>
                <a:ea typeface="+mn-ea"/>
                <a:cs typeface="Arial"/>
              </a:defRPr>
            </a:lvl1pPr>
            <a:lvl2pPr marL="685800" indent="-336550" algn="l" defTabSz="914400" rtl="0" eaLnBrk="1" latinLnBrk="0" hangingPunct="1">
              <a:spcBef>
                <a:spcPts val="600"/>
              </a:spcBef>
              <a:buClr>
                <a:schemeClr val="tx1"/>
              </a:buClr>
              <a:buFont typeface="Arial"/>
              <a:buChar char="•"/>
              <a:defRPr sz="2800" kern="1200">
                <a:solidFill>
                  <a:schemeClr val="tx1"/>
                </a:solidFill>
                <a:latin typeface="Arial"/>
                <a:ea typeface="+mn-ea"/>
                <a:cs typeface="Arial"/>
              </a:defRPr>
            </a:lvl2pPr>
            <a:lvl3pPr marL="968375" indent="-282575" algn="l" defTabSz="914400" rtl="0" eaLnBrk="1" latinLnBrk="0" hangingPunct="1">
              <a:spcBef>
                <a:spcPts val="600"/>
              </a:spcBef>
              <a:buClr>
                <a:schemeClr val="tx1"/>
              </a:buClr>
              <a:buFont typeface="Arial"/>
              <a:buChar char="•"/>
              <a:defRPr sz="2600" kern="1200">
                <a:solidFill>
                  <a:schemeClr val="tx1"/>
                </a:solidFill>
                <a:latin typeface="Arial"/>
                <a:ea typeface="+mn-ea"/>
                <a:cs typeface="Arial"/>
              </a:defRPr>
            </a:lvl3pPr>
            <a:lvl4pPr marL="1263650" indent="-295275" algn="l" defTabSz="914400" rtl="0" eaLnBrk="1" latinLnBrk="0" hangingPunct="1">
              <a:spcBef>
                <a:spcPts val="600"/>
              </a:spcBef>
              <a:buClr>
                <a:schemeClr val="tx1"/>
              </a:buClr>
              <a:buFont typeface="Arial"/>
              <a:buChar char="•"/>
              <a:defRPr sz="2400" kern="1200">
                <a:solidFill>
                  <a:schemeClr val="tx1"/>
                </a:solidFill>
                <a:latin typeface="Arial"/>
                <a:ea typeface="+mn-ea"/>
                <a:cs typeface="Arial"/>
              </a:defRPr>
            </a:lvl4pPr>
            <a:lvl5pPr marL="1546225" indent="-282575" algn="l" defTabSz="914400" rtl="0" eaLnBrk="1" latinLnBrk="0" hangingPunct="1">
              <a:spcBef>
                <a:spcPts val="600"/>
              </a:spcBef>
              <a:buClr>
                <a:schemeClr val="tx1"/>
              </a:buClr>
              <a:buFont typeface="Arial"/>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dirty="0">
                <a:solidFill>
                  <a:srgbClr val="FFFFFF"/>
                </a:solidFill>
              </a:rPr>
              <a:t>Fail to meet ADA requirements</a:t>
            </a:r>
          </a:p>
          <a:p>
            <a:pPr fontAlgn="auto">
              <a:spcAft>
                <a:spcPts val="0"/>
              </a:spcAft>
            </a:pPr>
            <a:r>
              <a:rPr lang="en-US" dirty="0">
                <a:solidFill>
                  <a:srgbClr val="FFFFFF"/>
                </a:solidFill>
              </a:rPr>
              <a:t>Limit recreation opportunities downstream</a:t>
            </a:r>
          </a:p>
          <a:p>
            <a:pPr fontAlgn="auto">
              <a:spcAft>
                <a:spcPts val="0"/>
              </a:spcAft>
            </a:pPr>
            <a:r>
              <a:rPr lang="en-US" dirty="0">
                <a:solidFill>
                  <a:srgbClr val="FFFFFF"/>
                </a:solidFill>
              </a:rPr>
              <a:t>Infrequent crosswalks put pedestrians in danger</a:t>
            </a:r>
          </a:p>
          <a:p>
            <a:pPr fontAlgn="auto">
              <a:spcAft>
                <a:spcPts val="0"/>
              </a:spcAft>
            </a:pPr>
            <a:r>
              <a:rPr lang="en-US" dirty="0">
                <a:solidFill>
                  <a:srgbClr val="FFFFFF"/>
                </a:solidFill>
              </a:rPr>
              <a:t>Lack of bicycle facilities creates dangerous situations for cyclists</a:t>
            </a:r>
          </a:p>
          <a:p>
            <a:pPr fontAlgn="auto">
              <a:spcAft>
                <a:spcPts val="0"/>
              </a:spcAft>
            </a:pPr>
            <a:r>
              <a:rPr lang="en-US" dirty="0">
                <a:solidFill>
                  <a:srgbClr val="FFFFFF"/>
                </a:solidFill>
              </a:rPr>
              <a:t>They’re unattractive</a:t>
            </a:r>
          </a:p>
          <a:p>
            <a:pPr fontAlgn="auto">
              <a:spcAft>
                <a:spcPts val="0"/>
              </a:spcAft>
            </a:pPr>
            <a:endParaRPr lang="en-US" dirty="0">
              <a:solidFill>
                <a:srgbClr val="FFFFFF"/>
              </a:solidFill>
            </a:endParaRPr>
          </a:p>
          <a:p>
            <a:pPr fontAlgn="auto">
              <a:spcAft>
                <a:spcPts val="0"/>
              </a:spcAft>
            </a:pPr>
            <a:endParaRPr lang="en-US" dirty="0">
              <a:solidFill>
                <a:srgbClr val="FFFFFF"/>
              </a:solidFill>
            </a:endParaRPr>
          </a:p>
        </p:txBody>
      </p:sp>
    </p:spTree>
    <p:extLst>
      <p:ext uri="{BB962C8B-B14F-4D97-AF65-F5344CB8AC3E}">
        <p14:creationId xmlns:p14="http://schemas.microsoft.com/office/powerpoint/2010/main" val="323091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 Gallery" descr="Image Gallery"/>
          <p:cNvPicPr>
            <a:picLocks noChangeAspect="1"/>
          </p:cNvPicPr>
          <p:nvPr/>
        </p:nvPicPr>
        <p:blipFill>
          <a:blip r:embed="rId2">
            <a:extLst/>
          </a:blip>
          <a:srcRect t="13711" b="13711"/>
          <a:stretch>
            <a:fillRect/>
          </a:stretch>
        </p:blipFill>
        <p:spPr>
          <a:xfrm>
            <a:off x="14731" y="948355"/>
            <a:ext cx="9114538" cy="4961291"/>
          </a:xfrm>
          <a:prstGeom prst="rect">
            <a:avLst/>
          </a:prstGeom>
          <a:ln w="12700">
            <a:miter lim="400000"/>
          </a:ln>
        </p:spPr>
      </p:pic>
      <p:sp>
        <p:nvSpPr>
          <p:cNvPr id="186" name="We know how to build right"/>
          <p:cNvSpPr txBox="1">
            <a:spLocks noGrp="1"/>
          </p:cNvSpPr>
          <p:nvPr>
            <p:ph type="title" idx="4294967295"/>
          </p:nvPr>
        </p:nvSpPr>
        <p:spPr>
          <a:xfrm>
            <a:off x="2829223" y="1105793"/>
            <a:ext cx="3770887" cy="485087"/>
          </a:xfrm>
          <a:prstGeom prst="rect">
            <a:avLst/>
          </a:prstGeom>
          <a:solidFill>
            <a:schemeClr val="accent1"/>
          </a:solidFill>
        </p:spPr>
        <p:txBody>
          <a:bodyPr vert="horz" lIns="0" tIns="0" rIns="0" bIns="0" rtlCol="0" anchor="ctr" anchorCtr="0">
            <a:normAutofit fontScale="90000"/>
          </a:bodyPr>
          <a:lstStyle>
            <a:lvl1pPr algn="ctr">
              <a:spcBef>
                <a:spcPts val="0"/>
              </a:spcBef>
              <a:defRPr sz="4100">
                <a:solidFill>
                  <a:srgbClr val="FFFFFF"/>
                </a:solidFill>
              </a:defRPr>
            </a:lvl1pPr>
          </a:lstStyle>
          <a:p>
            <a:r>
              <a:t>We know how to build right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1" descr="Picture 1"/>
          <p:cNvPicPr>
            <a:picLocks noChangeAspect="1"/>
          </p:cNvPicPr>
          <p:nvPr/>
        </p:nvPicPr>
        <p:blipFill>
          <a:blip r:embed="rId2">
            <a:extLst/>
          </a:blip>
          <a:stretch>
            <a:fillRect/>
          </a:stretch>
        </p:blipFill>
        <p:spPr>
          <a:xfrm>
            <a:off x="-1" y="257175"/>
            <a:ext cx="9144001" cy="6343651"/>
          </a:xfrm>
          <a:prstGeom prst="rect">
            <a:avLst/>
          </a:prstGeom>
          <a:ln w="12700">
            <a:miter lim="400000"/>
          </a:ln>
        </p:spPr>
      </p:pic>
      <p:sp>
        <p:nvSpPr>
          <p:cNvPr id="189" name="Yet too many roads still turn out like this:"/>
          <p:cNvSpPr txBox="1"/>
          <p:nvPr/>
        </p:nvSpPr>
        <p:spPr>
          <a:xfrm>
            <a:off x="-643370" y="502351"/>
            <a:ext cx="7598363" cy="43595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ctr">
              <a:lnSpc>
                <a:spcPct val="80000"/>
              </a:lnSpc>
              <a:spcBef>
                <a:spcPts val="0"/>
              </a:spcBef>
              <a:defRPr sz="4100" cap="all">
                <a:solidFill>
                  <a:srgbClr val="FFFFFF"/>
                </a:solidFill>
                <a:latin typeface="+mn-lt"/>
                <a:ea typeface="+mn-ea"/>
                <a:cs typeface="+mn-cs"/>
                <a:sym typeface="DIN Condensed"/>
              </a:defRPr>
            </a:lvl1pPr>
          </a:lstStyle>
          <a:p>
            <a:r>
              <a:rPr sz="2883"/>
              <a:t>Yet too many roads still turn out like this: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Screen Shot 2019-10-24 at 9.42.36 AM.png" descr="Screen Shot 2019-10-24 at 9.42.36 AM.png"/>
          <p:cNvPicPr>
            <a:picLocks noChangeAspect="1"/>
          </p:cNvPicPr>
          <p:nvPr/>
        </p:nvPicPr>
        <p:blipFill>
          <a:blip r:embed="rId2">
            <a:extLst/>
          </a:blip>
          <a:srcRect l="11392" r="11392"/>
          <a:stretch>
            <a:fillRect/>
          </a:stretch>
        </p:blipFill>
        <p:spPr>
          <a:xfrm>
            <a:off x="0" y="257175"/>
            <a:ext cx="9144000" cy="6343651"/>
          </a:xfrm>
          <a:prstGeom prst="rect">
            <a:avLst/>
          </a:prstGeom>
          <a:ln w="12700">
            <a:miter lim="400000"/>
          </a:ln>
        </p:spPr>
      </p:pic>
      <p:sp>
        <p:nvSpPr>
          <p:cNvPr id="192" name="Or this:"/>
          <p:cNvSpPr txBox="1"/>
          <p:nvPr/>
        </p:nvSpPr>
        <p:spPr>
          <a:xfrm>
            <a:off x="2468924" y="502351"/>
            <a:ext cx="1373774" cy="43595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ctr">
              <a:lnSpc>
                <a:spcPct val="80000"/>
              </a:lnSpc>
              <a:spcBef>
                <a:spcPts val="0"/>
              </a:spcBef>
              <a:defRPr sz="4100" cap="all">
                <a:solidFill>
                  <a:srgbClr val="FFFFFF"/>
                </a:solidFill>
                <a:latin typeface="+mn-lt"/>
                <a:ea typeface="+mn-ea"/>
                <a:cs typeface="+mn-cs"/>
                <a:sym typeface="DIN Condensed"/>
              </a:defRPr>
            </a:lvl1pPr>
          </a:lstStyle>
          <a:p>
            <a:r>
              <a:rPr sz="2883"/>
              <a:t>Or this: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Screen Shot 2019-10-23 at 11.53.28 AM.png" descr="Screen Shot 2019-10-23 at 11.53.28 AM.png"/>
          <p:cNvPicPr>
            <a:picLocks noChangeAspect="1"/>
          </p:cNvPicPr>
          <p:nvPr/>
        </p:nvPicPr>
        <p:blipFill>
          <a:blip r:embed="rId2">
            <a:extLst/>
          </a:blip>
          <a:srcRect t="1405" b="1405"/>
          <a:stretch>
            <a:fillRect/>
          </a:stretch>
        </p:blipFill>
        <p:spPr>
          <a:xfrm>
            <a:off x="-1" y="257175"/>
            <a:ext cx="9144001" cy="6343651"/>
          </a:xfrm>
          <a:prstGeom prst="rect">
            <a:avLst/>
          </a:prstGeom>
          <a:ln w="12700">
            <a:miter lim="400000"/>
          </a:ln>
        </p:spPr>
      </p:pic>
      <p:sp>
        <p:nvSpPr>
          <p:cNvPr id="195" name="or this:"/>
          <p:cNvSpPr txBox="1"/>
          <p:nvPr/>
        </p:nvSpPr>
        <p:spPr>
          <a:xfrm>
            <a:off x="2468924" y="502351"/>
            <a:ext cx="1373774" cy="43595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ctr">
              <a:lnSpc>
                <a:spcPct val="80000"/>
              </a:lnSpc>
              <a:spcBef>
                <a:spcPts val="0"/>
              </a:spcBef>
              <a:defRPr sz="4100" cap="all">
                <a:solidFill>
                  <a:srgbClr val="FFFFFF"/>
                </a:solidFill>
                <a:latin typeface="+mn-lt"/>
                <a:ea typeface="+mn-ea"/>
                <a:cs typeface="+mn-cs"/>
                <a:sym typeface="DIN Condensed"/>
              </a:defRPr>
            </a:lvl1pPr>
          </a:lstStyle>
          <a:p>
            <a:r>
              <a:rPr sz="2883"/>
              <a:t>or this: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4 c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2014 cs theme.potx</Template>
  <TotalTime>22909</TotalTime>
  <Words>3476</Words>
  <Application>Microsoft Office PowerPoint</Application>
  <PresentationFormat>On-screen Show (4:3)</PresentationFormat>
  <Paragraphs>264</Paragraphs>
  <Slides>45</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ＭＳ Ｐゴシック</vt:lpstr>
      <vt:lpstr>Arial</vt:lpstr>
      <vt:lpstr>Calibri</vt:lpstr>
      <vt:lpstr>DIN Condensed</vt:lpstr>
      <vt:lpstr>Times New Roman</vt:lpstr>
      <vt:lpstr>2014 cs theme</vt:lpstr>
      <vt:lpstr>PowerPoint Presentation</vt:lpstr>
      <vt:lpstr>What are Complete Streets?</vt:lpstr>
      <vt:lpstr>What are Green Streets?</vt:lpstr>
      <vt:lpstr>What are Complete Streets?</vt:lpstr>
      <vt:lpstr>Issues with conventional streets</vt:lpstr>
      <vt:lpstr>We know how to build right</vt:lpstr>
      <vt:lpstr>PowerPoint Presentation</vt:lpstr>
      <vt:lpstr>PowerPoint Presentation</vt:lpstr>
      <vt:lpstr>PowerPoint Presentation</vt:lpstr>
      <vt:lpstr>PowerPoint Presentation</vt:lpstr>
      <vt:lpstr>PowerPoint Presentation</vt:lpstr>
      <vt:lpstr>Benefits: Safety </vt:lpstr>
      <vt:lpstr>Health</vt:lpstr>
      <vt:lpstr>Benefits: Health </vt:lpstr>
      <vt:lpstr>Benefits: Health</vt:lpstr>
      <vt:lpstr>Benefits: Economy</vt:lpstr>
      <vt:lpstr>Benefits: Economy</vt:lpstr>
      <vt:lpstr>Benefits: Heat Island Effect</vt:lpstr>
      <vt:lpstr>Benefits: Capacity</vt:lpstr>
      <vt:lpstr>Benefits: Provide Choices</vt:lpstr>
      <vt:lpstr>Benefits: Livable Communities</vt:lpstr>
      <vt:lpstr>The tremendous potential</vt:lpstr>
      <vt:lpstr>Benefits of Green and Complete Streets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and Complete Streets Typologies</vt:lpstr>
      <vt:lpstr>Main streets</vt:lpstr>
      <vt:lpstr>Residential streets with sidewalks</vt:lpstr>
      <vt:lpstr>Tree boxes</vt:lpstr>
      <vt:lpstr>Contraflow bike lanes</vt:lpstr>
      <vt:lpstr>Shared commercial streets</vt:lpstr>
      <vt:lpstr>Low-traffic, low-speed skinny residential streets</vt:lpstr>
      <vt:lpstr>Angled head-out parking</vt:lpstr>
      <vt:lpstr>Protected bike lanes</vt:lpstr>
      <vt:lpstr>Advisory bicycle lanes</vt:lpstr>
      <vt:lpstr>Green and Complete Streets is not: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Complete Streets</dc:title>
  <dc:subject/>
  <dc:creator>Stefanie Seskin</dc:creator>
  <cp:keywords/>
  <dc:description/>
  <cp:lastModifiedBy>Friedrichs, Peter</cp:lastModifiedBy>
  <cp:revision>170</cp:revision>
  <dcterms:created xsi:type="dcterms:W3CDTF">2015-03-04T17:56:59Z</dcterms:created>
  <dcterms:modified xsi:type="dcterms:W3CDTF">2020-02-03T15:30:08Z</dcterms:modified>
  <cp:category/>
</cp:coreProperties>
</file>