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7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05D51EA-0125-47D7-93E6-93618EC90448}" type="datetimeFigureOut">
              <a:rPr lang="en-US" smtClean="0"/>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6FD28-460B-4A01-963A-500FBD2358D6}" type="slidenum">
              <a:rPr lang="en-US" smtClean="0"/>
              <a:t>‹#›</a:t>
            </a:fld>
            <a:endParaRPr lang="en-US"/>
          </a:p>
        </p:txBody>
      </p:sp>
    </p:spTree>
    <p:extLst>
      <p:ext uri="{BB962C8B-B14F-4D97-AF65-F5344CB8AC3E}">
        <p14:creationId xmlns:p14="http://schemas.microsoft.com/office/powerpoint/2010/main" val="1865663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05D51EA-0125-47D7-93E6-93618EC90448}" type="datetimeFigureOut">
              <a:rPr lang="en-US" smtClean="0"/>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6FD28-460B-4A01-963A-500FBD2358D6}" type="slidenum">
              <a:rPr lang="en-US" smtClean="0"/>
              <a:t>‹#›</a:t>
            </a:fld>
            <a:endParaRPr lang="en-US"/>
          </a:p>
        </p:txBody>
      </p:sp>
    </p:spTree>
    <p:extLst>
      <p:ext uri="{BB962C8B-B14F-4D97-AF65-F5344CB8AC3E}">
        <p14:creationId xmlns:p14="http://schemas.microsoft.com/office/powerpoint/2010/main" val="353724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05D51EA-0125-47D7-93E6-93618EC90448}" type="datetimeFigureOut">
              <a:rPr lang="en-US" smtClean="0"/>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6FD28-460B-4A01-963A-500FBD2358D6}"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9414037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05D51EA-0125-47D7-93E6-93618EC90448}" type="datetimeFigureOut">
              <a:rPr lang="en-US" smtClean="0"/>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6FD28-460B-4A01-963A-500FBD2358D6}" type="slidenum">
              <a:rPr lang="en-US" smtClean="0"/>
              <a:t>‹#›</a:t>
            </a:fld>
            <a:endParaRPr lang="en-US"/>
          </a:p>
        </p:txBody>
      </p:sp>
    </p:spTree>
    <p:extLst>
      <p:ext uri="{BB962C8B-B14F-4D97-AF65-F5344CB8AC3E}">
        <p14:creationId xmlns:p14="http://schemas.microsoft.com/office/powerpoint/2010/main" val="23148626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05D51EA-0125-47D7-93E6-93618EC90448}" type="datetimeFigureOut">
              <a:rPr lang="en-US" smtClean="0"/>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6FD28-460B-4A01-963A-500FBD2358D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046915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05D51EA-0125-47D7-93E6-93618EC90448}" type="datetimeFigureOut">
              <a:rPr lang="en-US" smtClean="0"/>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6FD28-460B-4A01-963A-500FBD2358D6}" type="slidenum">
              <a:rPr lang="en-US" smtClean="0"/>
              <a:t>‹#›</a:t>
            </a:fld>
            <a:endParaRPr lang="en-US"/>
          </a:p>
        </p:txBody>
      </p:sp>
    </p:spTree>
    <p:extLst>
      <p:ext uri="{BB962C8B-B14F-4D97-AF65-F5344CB8AC3E}">
        <p14:creationId xmlns:p14="http://schemas.microsoft.com/office/powerpoint/2010/main" val="20518129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5D51EA-0125-47D7-93E6-93618EC90448}" type="datetimeFigureOut">
              <a:rPr lang="en-US" smtClean="0"/>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6FD28-460B-4A01-963A-500FBD2358D6}" type="slidenum">
              <a:rPr lang="en-US" smtClean="0"/>
              <a:t>‹#›</a:t>
            </a:fld>
            <a:endParaRPr lang="en-US"/>
          </a:p>
        </p:txBody>
      </p:sp>
    </p:spTree>
    <p:extLst>
      <p:ext uri="{BB962C8B-B14F-4D97-AF65-F5344CB8AC3E}">
        <p14:creationId xmlns:p14="http://schemas.microsoft.com/office/powerpoint/2010/main" val="22847800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5D51EA-0125-47D7-93E6-93618EC90448}" type="datetimeFigureOut">
              <a:rPr lang="en-US" smtClean="0"/>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6FD28-460B-4A01-963A-500FBD2358D6}" type="slidenum">
              <a:rPr lang="en-US" smtClean="0"/>
              <a:t>‹#›</a:t>
            </a:fld>
            <a:endParaRPr lang="en-US"/>
          </a:p>
        </p:txBody>
      </p:sp>
    </p:spTree>
    <p:extLst>
      <p:ext uri="{BB962C8B-B14F-4D97-AF65-F5344CB8AC3E}">
        <p14:creationId xmlns:p14="http://schemas.microsoft.com/office/powerpoint/2010/main" val="2357238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5D51EA-0125-47D7-93E6-93618EC90448}" type="datetimeFigureOut">
              <a:rPr lang="en-US" smtClean="0"/>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6FD28-460B-4A01-963A-500FBD2358D6}" type="slidenum">
              <a:rPr lang="en-US" smtClean="0"/>
              <a:t>‹#›</a:t>
            </a:fld>
            <a:endParaRPr lang="en-US"/>
          </a:p>
        </p:txBody>
      </p:sp>
    </p:spTree>
    <p:extLst>
      <p:ext uri="{BB962C8B-B14F-4D97-AF65-F5344CB8AC3E}">
        <p14:creationId xmlns:p14="http://schemas.microsoft.com/office/powerpoint/2010/main" val="1109168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05D51EA-0125-47D7-93E6-93618EC90448}" type="datetimeFigureOut">
              <a:rPr lang="en-US" smtClean="0"/>
              <a:t>2/14/2022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D6FD28-460B-4A01-963A-500FBD2358D6}" type="slidenum">
              <a:rPr lang="en-US" smtClean="0"/>
              <a:t>‹#›</a:t>
            </a:fld>
            <a:endParaRPr lang="en-US"/>
          </a:p>
        </p:txBody>
      </p:sp>
    </p:spTree>
    <p:extLst>
      <p:ext uri="{BB962C8B-B14F-4D97-AF65-F5344CB8AC3E}">
        <p14:creationId xmlns:p14="http://schemas.microsoft.com/office/powerpoint/2010/main" val="3477311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05D51EA-0125-47D7-93E6-93618EC90448}" type="datetimeFigureOut">
              <a:rPr lang="en-US" smtClean="0"/>
              <a:t>2/14/2022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D6FD28-460B-4A01-963A-500FBD2358D6}" type="slidenum">
              <a:rPr lang="en-US" smtClean="0"/>
              <a:t>‹#›</a:t>
            </a:fld>
            <a:endParaRPr lang="en-US"/>
          </a:p>
        </p:txBody>
      </p:sp>
    </p:spTree>
    <p:extLst>
      <p:ext uri="{BB962C8B-B14F-4D97-AF65-F5344CB8AC3E}">
        <p14:creationId xmlns:p14="http://schemas.microsoft.com/office/powerpoint/2010/main" val="1027882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05D51EA-0125-47D7-93E6-93618EC90448}" type="datetimeFigureOut">
              <a:rPr lang="en-US" smtClean="0"/>
              <a:t>2/14/2022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D6FD28-460B-4A01-963A-500FBD2358D6}" type="slidenum">
              <a:rPr lang="en-US" smtClean="0"/>
              <a:t>‹#›</a:t>
            </a:fld>
            <a:endParaRPr lang="en-US"/>
          </a:p>
        </p:txBody>
      </p:sp>
    </p:spTree>
    <p:extLst>
      <p:ext uri="{BB962C8B-B14F-4D97-AF65-F5344CB8AC3E}">
        <p14:creationId xmlns:p14="http://schemas.microsoft.com/office/powerpoint/2010/main" val="3454951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05D51EA-0125-47D7-93E6-93618EC90448}" type="datetimeFigureOut">
              <a:rPr lang="en-US" smtClean="0"/>
              <a:t>2/14/2022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D6FD28-460B-4A01-963A-500FBD2358D6}" type="slidenum">
              <a:rPr lang="en-US" smtClean="0"/>
              <a:t>‹#›</a:t>
            </a:fld>
            <a:endParaRPr lang="en-US"/>
          </a:p>
        </p:txBody>
      </p:sp>
    </p:spTree>
    <p:extLst>
      <p:ext uri="{BB962C8B-B14F-4D97-AF65-F5344CB8AC3E}">
        <p14:creationId xmlns:p14="http://schemas.microsoft.com/office/powerpoint/2010/main" val="1837610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5D51EA-0125-47D7-93E6-93618EC90448}" type="datetimeFigureOut">
              <a:rPr lang="en-US" smtClean="0"/>
              <a:t>2/14/2022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D6FD28-460B-4A01-963A-500FBD2358D6}" type="slidenum">
              <a:rPr lang="en-US" smtClean="0"/>
              <a:t>‹#›</a:t>
            </a:fld>
            <a:endParaRPr lang="en-US"/>
          </a:p>
        </p:txBody>
      </p:sp>
    </p:spTree>
    <p:extLst>
      <p:ext uri="{BB962C8B-B14F-4D97-AF65-F5344CB8AC3E}">
        <p14:creationId xmlns:p14="http://schemas.microsoft.com/office/powerpoint/2010/main" val="744537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05D51EA-0125-47D7-93E6-93618EC90448}" type="datetimeFigureOut">
              <a:rPr lang="en-US" smtClean="0"/>
              <a:t>2/14/2022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D6FD28-460B-4A01-963A-500FBD2358D6}" type="slidenum">
              <a:rPr lang="en-US" smtClean="0"/>
              <a:t>‹#›</a:t>
            </a:fld>
            <a:endParaRPr lang="en-US"/>
          </a:p>
        </p:txBody>
      </p:sp>
    </p:spTree>
    <p:extLst>
      <p:ext uri="{BB962C8B-B14F-4D97-AF65-F5344CB8AC3E}">
        <p14:creationId xmlns:p14="http://schemas.microsoft.com/office/powerpoint/2010/main" val="596509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05D51EA-0125-47D7-93E6-93618EC90448}" type="datetimeFigureOut">
              <a:rPr lang="en-US" smtClean="0"/>
              <a:t>2/14/2022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D6FD28-460B-4A01-963A-500FBD2358D6}" type="slidenum">
              <a:rPr lang="en-US" smtClean="0"/>
              <a:t>‹#›</a:t>
            </a:fld>
            <a:endParaRPr lang="en-US"/>
          </a:p>
        </p:txBody>
      </p:sp>
    </p:spTree>
    <p:extLst>
      <p:ext uri="{BB962C8B-B14F-4D97-AF65-F5344CB8AC3E}">
        <p14:creationId xmlns:p14="http://schemas.microsoft.com/office/powerpoint/2010/main" val="1363513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05D51EA-0125-47D7-93E6-93618EC90448}" type="datetimeFigureOut">
              <a:rPr lang="en-US" smtClean="0"/>
              <a:t>2/14/2022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CD6FD28-460B-4A01-963A-500FBD2358D6}" type="slidenum">
              <a:rPr lang="en-US" smtClean="0"/>
              <a:t>‹#›</a:t>
            </a:fld>
            <a:endParaRPr lang="en-US"/>
          </a:p>
        </p:txBody>
      </p:sp>
    </p:spTree>
    <p:extLst>
      <p:ext uri="{BB962C8B-B14F-4D97-AF65-F5344CB8AC3E}">
        <p14:creationId xmlns:p14="http://schemas.microsoft.com/office/powerpoint/2010/main" val="32930695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4B9FA-F5CB-4247-B8E3-56D13A7CFEEE}"/>
              </a:ext>
            </a:extLst>
          </p:cNvPr>
          <p:cNvSpPr>
            <a:spLocks noGrp="1"/>
          </p:cNvSpPr>
          <p:nvPr>
            <p:ph type="ctrTitle"/>
          </p:nvPr>
        </p:nvSpPr>
        <p:spPr/>
        <p:txBody>
          <a:bodyPr/>
          <a:lstStyle/>
          <a:p>
            <a:r>
              <a:rPr lang="en-US" dirty="0"/>
              <a:t>Bond Premium</a:t>
            </a:r>
          </a:p>
        </p:txBody>
      </p:sp>
      <p:sp>
        <p:nvSpPr>
          <p:cNvPr id="3" name="Subtitle 2">
            <a:extLst>
              <a:ext uri="{FF2B5EF4-FFF2-40B4-BE49-F238E27FC236}">
                <a16:creationId xmlns:a16="http://schemas.microsoft.com/office/drawing/2014/main" id="{F198AF4C-1E65-4416-8E57-AB1C9AE25C0C}"/>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298255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D01E2-FF53-48DA-A571-F6A1656945D9}"/>
              </a:ext>
            </a:extLst>
          </p:cNvPr>
          <p:cNvSpPr>
            <a:spLocks noGrp="1"/>
          </p:cNvSpPr>
          <p:nvPr>
            <p:ph type="title"/>
          </p:nvPr>
        </p:nvSpPr>
        <p:spPr/>
        <p:txBody>
          <a:bodyPr/>
          <a:lstStyle/>
          <a:p>
            <a:r>
              <a:rPr lang="en-US" dirty="0"/>
              <a:t>What is Bond Premium?</a:t>
            </a:r>
          </a:p>
        </p:txBody>
      </p:sp>
      <p:sp>
        <p:nvSpPr>
          <p:cNvPr id="3" name="Content Placeholder 2">
            <a:extLst>
              <a:ext uri="{FF2B5EF4-FFF2-40B4-BE49-F238E27FC236}">
                <a16:creationId xmlns:a16="http://schemas.microsoft.com/office/drawing/2014/main" id="{8A1CF4E6-9671-4BCB-B0E6-FA0643E49FC3}"/>
              </a:ext>
            </a:extLst>
          </p:cNvPr>
          <p:cNvSpPr>
            <a:spLocks noGrp="1"/>
          </p:cNvSpPr>
          <p:nvPr>
            <p:ph idx="1"/>
          </p:nvPr>
        </p:nvSpPr>
        <p:spPr/>
        <p:txBody>
          <a:bodyPr/>
          <a:lstStyle/>
          <a:p>
            <a:r>
              <a:rPr lang="en-US" dirty="0"/>
              <a:t>A bond premium occurs </a:t>
            </a:r>
            <a:r>
              <a:rPr lang="en-US" b="1" dirty="0"/>
              <a:t>when the price of the bond has increased in the secondary market</a:t>
            </a:r>
            <a:r>
              <a:rPr lang="en-US" dirty="0"/>
              <a:t> due to a drop in market interest rates. A bond sold at a premium to par has a market price that is above the face value amount.</a:t>
            </a:r>
          </a:p>
          <a:p>
            <a:r>
              <a:rPr lang="en-US" dirty="0"/>
              <a:t>Three authorized uses of Bond Premium:</a:t>
            </a:r>
          </a:p>
          <a:p>
            <a:pPr lvl="1"/>
            <a:r>
              <a:rPr lang="en-US" dirty="0"/>
              <a:t>Used to pay for costs of approved project for which bonds are issued</a:t>
            </a:r>
          </a:p>
          <a:p>
            <a:pPr lvl="1"/>
            <a:r>
              <a:rPr lang="en-US" dirty="0"/>
              <a:t>Pay debt service related to the bonds</a:t>
            </a:r>
          </a:p>
          <a:p>
            <a:pPr lvl="1"/>
            <a:r>
              <a:rPr lang="en-US" dirty="0"/>
              <a:t>Reduce the principal amount </a:t>
            </a:r>
            <a:r>
              <a:rPr lang="en-US"/>
              <a:t>of the bonds </a:t>
            </a:r>
            <a:r>
              <a:rPr lang="en-US" dirty="0"/>
              <a:t>being issued </a:t>
            </a:r>
          </a:p>
        </p:txBody>
      </p:sp>
    </p:spTree>
    <p:extLst>
      <p:ext uri="{BB962C8B-B14F-4D97-AF65-F5344CB8AC3E}">
        <p14:creationId xmlns:p14="http://schemas.microsoft.com/office/powerpoint/2010/main" val="13312634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20153-0157-4C56-AE02-74393535583D}"/>
              </a:ext>
            </a:extLst>
          </p:cNvPr>
          <p:cNvSpPr>
            <a:spLocks noGrp="1"/>
          </p:cNvSpPr>
          <p:nvPr>
            <p:ph type="title"/>
          </p:nvPr>
        </p:nvSpPr>
        <p:spPr/>
        <p:txBody>
          <a:bodyPr/>
          <a:lstStyle/>
          <a:p>
            <a:r>
              <a:rPr lang="en-US" dirty="0"/>
              <a:t>Bonds and Premiums</a:t>
            </a:r>
          </a:p>
        </p:txBody>
      </p:sp>
      <p:sp>
        <p:nvSpPr>
          <p:cNvPr id="3" name="Content Placeholder 2">
            <a:extLst>
              <a:ext uri="{FF2B5EF4-FFF2-40B4-BE49-F238E27FC236}">
                <a16:creationId xmlns:a16="http://schemas.microsoft.com/office/drawing/2014/main" id="{25EE16DE-9F40-440E-886A-EBCEA22879C7}"/>
              </a:ext>
            </a:extLst>
          </p:cNvPr>
          <p:cNvSpPr>
            <a:spLocks noGrp="1"/>
          </p:cNvSpPr>
          <p:nvPr>
            <p:ph idx="1"/>
          </p:nvPr>
        </p:nvSpPr>
        <p:spPr/>
        <p:txBody>
          <a:bodyPr/>
          <a:lstStyle/>
          <a:p>
            <a:r>
              <a:rPr lang="en-US" dirty="0"/>
              <a:t>City is issuing $98.5M in bonds  - closing scheduled for March</a:t>
            </a:r>
          </a:p>
          <a:p>
            <a:endParaRPr lang="en-US" dirty="0"/>
          </a:p>
          <a:p>
            <a:r>
              <a:rPr lang="en-US" dirty="0"/>
              <a:t>How did we get to $98.5M?  Voters authorized issuance of bonds not to exceed $106.5M to be reduced by amount of “pay-go” of $7,927,272 approved by RIDE – thus $106,500,000 minus $7,927,272 = $98,572,728</a:t>
            </a:r>
          </a:p>
          <a:p>
            <a:pPr marL="0" indent="0">
              <a:buNone/>
            </a:pPr>
            <a:r>
              <a:rPr lang="en-US" dirty="0"/>
              <a:t>	</a:t>
            </a:r>
          </a:p>
          <a:p>
            <a:pPr marL="0" indent="0">
              <a:buNone/>
            </a:pPr>
            <a:endParaRPr lang="en-US" dirty="0"/>
          </a:p>
        </p:txBody>
      </p:sp>
    </p:spTree>
    <p:extLst>
      <p:ext uri="{BB962C8B-B14F-4D97-AF65-F5344CB8AC3E}">
        <p14:creationId xmlns:p14="http://schemas.microsoft.com/office/powerpoint/2010/main" val="475031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A7D7F-AF83-4940-928F-6C55D01FBF65}"/>
              </a:ext>
            </a:extLst>
          </p:cNvPr>
          <p:cNvSpPr>
            <a:spLocks noGrp="1"/>
          </p:cNvSpPr>
          <p:nvPr>
            <p:ph type="title"/>
          </p:nvPr>
        </p:nvSpPr>
        <p:spPr/>
        <p:txBody>
          <a:bodyPr/>
          <a:lstStyle/>
          <a:p>
            <a:r>
              <a:rPr lang="en-US" dirty="0"/>
              <a:t>Use of Bond Premiums</a:t>
            </a:r>
          </a:p>
        </p:txBody>
      </p:sp>
      <p:sp>
        <p:nvSpPr>
          <p:cNvPr id="3" name="Content Placeholder 2">
            <a:extLst>
              <a:ext uri="{FF2B5EF4-FFF2-40B4-BE49-F238E27FC236}">
                <a16:creationId xmlns:a16="http://schemas.microsoft.com/office/drawing/2014/main" id="{F51B55F5-3C41-4913-9768-93B804FE4442}"/>
              </a:ext>
            </a:extLst>
          </p:cNvPr>
          <p:cNvSpPr>
            <a:spLocks noGrp="1"/>
          </p:cNvSpPr>
          <p:nvPr>
            <p:ph idx="1"/>
          </p:nvPr>
        </p:nvSpPr>
        <p:spPr/>
        <p:txBody>
          <a:bodyPr/>
          <a:lstStyle/>
          <a:p>
            <a:r>
              <a:rPr lang="en-US" dirty="0"/>
              <a:t>Bond premiums do not have to be repaid unlike debt, which requires repayment of principal and interest</a:t>
            </a:r>
          </a:p>
          <a:p>
            <a:r>
              <a:rPr lang="en-US" dirty="0"/>
              <a:t>So if use bond premiums to fund project costs, no additional cost to taxpayers above what was approved.</a:t>
            </a:r>
          </a:p>
          <a:p>
            <a:r>
              <a:rPr lang="en-US" dirty="0"/>
              <a:t>Assume bond premium of $10M – money available for project would be $108.5M under this scenario – taxpayers only obligated to pay principal and interest on $98.5M bonds being issued</a:t>
            </a:r>
          </a:p>
          <a:p>
            <a:endParaRPr lang="en-US" dirty="0"/>
          </a:p>
        </p:txBody>
      </p:sp>
    </p:spTree>
    <p:extLst>
      <p:ext uri="{BB962C8B-B14F-4D97-AF65-F5344CB8AC3E}">
        <p14:creationId xmlns:p14="http://schemas.microsoft.com/office/powerpoint/2010/main" val="4012724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D47AB4-FCF0-4AA9-B42F-0C4E1681BF12}"/>
              </a:ext>
            </a:extLst>
          </p:cNvPr>
          <p:cNvSpPr>
            <a:spLocks noGrp="1"/>
          </p:cNvSpPr>
          <p:nvPr>
            <p:ph type="title"/>
          </p:nvPr>
        </p:nvSpPr>
        <p:spPr/>
        <p:txBody>
          <a:bodyPr/>
          <a:lstStyle/>
          <a:p>
            <a:r>
              <a:rPr lang="en-US" dirty="0"/>
              <a:t>Use of Premiums - continued</a:t>
            </a:r>
          </a:p>
        </p:txBody>
      </p:sp>
      <p:sp>
        <p:nvSpPr>
          <p:cNvPr id="3" name="Content Placeholder 2">
            <a:extLst>
              <a:ext uri="{FF2B5EF4-FFF2-40B4-BE49-F238E27FC236}">
                <a16:creationId xmlns:a16="http://schemas.microsoft.com/office/drawing/2014/main" id="{730EE576-911A-4FD1-B802-607C1C7ED28A}"/>
              </a:ext>
            </a:extLst>
          </p:cNvPr>
          <p:cNvSpPr>
            <a:spLocks noGrp="1"/>
          </p:cNvSpPr>
          <p:nvPr>
            <p:ph idx="1"/>
          </p:nvPr>
        </p:nvSpPr>
        <p:spPr/>
        <p:txBody>
          <a:bodyPr>
            <a:normAutofit lnSpcReduction="10000"/>
          </a:bodyPr>
          <a:lstStyle/>
          <a:p>
            <a:r>
              <a:rPr lang="en-US" dirty="0"/>
              <a:t>If the assumed $10M is used to reduce the principal amount of bonds issued, then the bonds issued would be $88.5M.</a:t>
            </a:r>
          </a:p>
          <a:p>
            <a:pPr marL="0" indent="0">
              <a:buNone/>
            </a:pPr>
            <a:endParaRPr lang="en-US" dirty="0"/>
          </a:p>
          <a:p>
            <a:r>
              <a:rPr lang="en-US" dirty="0"/>
              <a:t>If the assumed $10M is used to pay debt service, then the impact over the 25-year life of the bonds is $400,000 per year.  This amounts to a savings of 4-cents for residential and 6 cents for commercial ( .43% of the tax rate) based on current year taxes and assessed value in the initial year only.  The savings would carry over from year to year but the rate would not be reduced except in the initial year. </a:t>
            </a:r>
          </a:p>
          <a:p>
            <a:pPr marL="0" indent="0">
              <a:buNone/>
            </a:pPr>
            <a:r>
              <a:rPr lang="en-US" dirty="0"/>
              <a:t> </a:t>
            </a:r>
          </a:p>
          <a:p>
            <a:r>
              <a:rPr lang="en-US" dirty="0"/>
              <a:t>Note that any savings from the scenarios above would be affected by any additional borrowings needed to build the high school.</a:t>
            </a:r>
          </a:p>
        </p:txBody>
      </p:sp>
    </p:spTree>
    <p:extLst>
      <p:ext uri="{BB962C8B-B14F-4D97-AF65-F5344CB8AC3E}">
        <p14:creationId xmlns:p14="http://schemas.microsoft.com/office/powerpoint/2010/main" val="21878267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34</TotalTime>
  <Words>364</Words>
  <Application>Microsoft Office PowerPoint</Application>
  <PresentationFormat>Widescreen</PresentationFormat>
  <Paragraphs>22</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Trebuchet MS</vt:lpstr>
      <vt:lpstr>Wingdings 3</vt:lpstr>
      <vt:lpstr>Facet</vt:lpstr>
      <vt:lpstr>Bond Premium</vt:lpstr>
      <vt:lpstr>What is Bond Premium?</vt:lpstr>
      <vt:lpstr>Bonds and Premiums</vt:lpstr>
      <vt:lpstr>Use of Bond Premiums</vt:lpstr>
      <vt:lpstr>Use of Premiums -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Bond Premium</dc:title>
  <dc:creator>Sitrin, Laura</dc:creator>
  <cp:lastModifiedBy>Sitrin, Laura</cp:lastModifiedBy>
  <cp:revision>7</cp:revision>
  <dcterms:created xsi:type="dcterms:W3CDTF">2022-02-14T14:28:19Z</dcterms:created>
  <dcterms:modified xsi:type="dcterms:W3CDTF">2022-02-14T15:15:19Z</dcterms:modified>
</cp:coreProperties>
</file>